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79">
          <p15:clr>
            <a:srgbClr val="A4A3A4"/>
          </p15:clr>
        </p15:guide>
        <p15:guide id="2" pos="7333">
          <p15:clr>
            <a:srgbClr val="A4A3A4"/>
          </p15:clr>
        </p15:guide>
        <p15:guide id="3" pos="7378">
          <p15:clr>
            <a:srgbClr val="A4A3A4"/>
          </p15:clr>
        </p15:guide>
        <p15:guide id="4" orient="horz" pos="2478">
          <p15:clr>
            <a:srgbClr val="A4A3A4"/>
          </p15:clr>
        </p15:guide>
        <p15:guide id="5" pos="4248">
          <p15:clr>
            <a:srgbClr val="A4A3A4"/>
          </p15:clr>
        </p15:guide>
        <p15:guide id="6" orient="horz" pos="3543">
          <p15:clr>
            <a:srgbClr val="A4A3A4"/>
          </p15:clr>
        </p15:guide>
        <p15:guide id="7" orient="horz" pos="3816">
          <p15:clr>
            <a:srgbClr val="A4A3A4"/>
          </p15:clr>
        </p15:guide>
        <p15:guide id="8" orient="horz" pos="2772">
          <p15:clr>
            <a:srgbClr val="A4A3A4"/>
          </p15:clr>
        </p15:guide>
        <p15:guide id="9" pos="1323">
          <p15:clr>
            <a:srgbClr val="A4A3A4"/>
          </p15:clr>
        </p15:guide>
        <p15:guide id="10" orient="horz" pos="4088">
          <p15:clr>
            <a:srgbClr val="A4A3A4"/>
          </p15:clr>
        </p15:guide>
        <p15:guide id="11" orient="horz" pos="550">
          <p15:clr>
            <a:srgbClr val="A4A3A4"/>
          </p15:clr>
        </p15:guide>
        <p15:guide id="12" pos="257">
          <p15:clr>
            <a:srgbClr val="A4A3A4"/>
          </p15:clr>
        </p15:guide>
        <p15:guide id="13" pos="581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>
        <p:scale>
          <a:sx n="1" d="1"/>
          <a:sy n="1" d="1"/>
        </p:scale>
        <p:origin x="1" y="1"/>
      </p:cViewPr>
      <p:guideLst>
        <p:guide orient="horz" pos="1979"/>
        <p:guide pos="7333"/>
        <p:guide pos="7378"/>
        <p:guide orient="horz" pos="2478"/>
        <p:guide pos="4248"/>
        <p:guide orient="horz" pos="3543"/>
        <p:guide orient="horz" pos="3816"/>
        <p:guide orient="horz" pos="2772"/>
        <p:guide pos="1323"/>
        <p:guide orient="horz" pos="4088"/>
        <p:guide orient="horz" pos="550"/>
        <p:guide pos="257"/>
        <p:guide pos="5813"/>
      </p:guideLst>
    </p:cSldViewPr>
  </p:slide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lvl="0" algn="ctr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29.09.2026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900C5D23-8594-4E07-9614-FB0EABA03FE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29.09.2026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C856F78C-1368-4FBE-9E5B-A996BED9CD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29.09.2026</a:t>
            </a:r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8DCDF301-8449-434B-98A7-B9E9AC69E49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29.09.2026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3A8EE317-DC94-4176-BF4C-4B9E7628275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29.09.2026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FA35F289-C104-4AE5-AE27-75AB4D8070C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29.09.2026</a:t>
            </a:r>
          </a:p>
        </p:txBody>
      </p:sp>
      <p:sp>
        <p:nvSpPr>
          <p:cNvPr id="14" name="Shape 1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7F2CCCBA-AB9D-485B-9686-077C6E72985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9" name="Shape 3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29.09.2026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8B93D1B2-BF8E-4640-9A9C-BB983C62283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29.09.2026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97458591-4077-4DD5-8C7B-8518D936D47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29.09.2026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6547BE42-A870-4BB6-943A-3AD5D527ED4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29.09.2026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9FAD7278-5F3D-4FD3-8385-6F9214F2035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29.09.2026</a:t>
            </a:r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1E19E153-A8C7-4DEF-A111-4F8012289B8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29.09.2026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B3205C-0064-4E94-A470-98163254A4A6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latin typeface="+mn-lt"/>
          <a:ea typeface="+mn-ea"/>
          <a:cs typeface="+mn-cs"/>
        </a:defRPr>
      </a:lvl1pPr>
      <a:lvl2pPr marL="457200" lvl="1" indent="0" algn="l">
        <a:defRPr sz="1800">
          <a:latin typeface="+mn-lt"/>
          <a:ea typeface="+mn-ea"/>
          <a:cs typeface="+mn-cs"/>
        </a:defRPr>
      </a:lvl2pPr>
      <a:lvl3pPr marL="914400" lvl="2" indent="0" algn="l">
        <a:defRPr sz="1800">
          <a:latin typeface="+mn-lt"/>
          <a:ea typeface="+mn-ea"/>
          <a:cs typeface="+mn-cs"/>
        </a:defRPr>
      </a:lvl3pPr>
      <a:lvl4pPr marL="1371600" lvl="3" indent="0" algn="l">
        <a:defRPr sz="1800">
          <a:latin typeface="+mn-lt"/>
          <a:ea typeface="+mn-ea"/>
          <a:cs typeface="+mn-cs"/>
        </a:defRPr>
      </a:lvl4pPr>
      <a:lvl5pPr marL="1828800" lvl="4" indent="0" algn="l">
        <a:defRPr sz="1800">
          <a:latin typeface="+mn-lt"/>
          <a:ea typeface="+mn-ea"/>
          <a:cs typeface="+mn-cs"/>
        </a:defRPr>
      </a:lvl5pPr>
      <a:lvl6pPr marL="2286000" lvl="5" indent="0" algn="l">
        <a:defRPr sz="1800">
          <a:latin typeface="+mn-lt"/>
          <a:ea typeface="+mn-ea"/>
          <a:cs typeface="+mn-cs"/>
        </a:defRPr>
      </a:lvl6pPr>
      <a:lvl7pPr marL="2743200" lvl="6" indent="0" algn="l">
        <a:defRPr sz="1800">
          <a:latin typeface="+mn-lt"/>
          <a:ea typeface="+mn-ea"/>
          <a:cs typeface="+mn-cs"/>
        </a:defRPr>
      </a:lvl7pPr>
      <a:lvl8pPr marL="3200400" lvl="7" indent="0" algn="l">
        <a:defRPr sz="1800">
          <a:latin typeface="+mn-lt"/>
          <a:ea typeface="+mn-ea"/>
          <a:cs typeface="+mn-cs"/>
        </a:defRPr>
      </a:lvl8pPr>
      <a:lvl9pPr marL="3657600" lvl="8" indent="0" algn="l">
        <a:defRPr sz="1800"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 /><Relationship Id="rId13" Type="http://schemas.openxmlformats.org/officeDocument/2006/relationships/image" Target="../media/image14.png" /><Relationship Id="rId3" Type="http://schemas.openxmlformats.org/officeDocument/2006/relationships/image" Target="../media/image4.svg" /><Relationship Id="rId7" Type="http://schemas.openxmlformats.org/officeDocument/2006/relationships/image" Target="../media/image8.png" /><Relationship Id="rId12" Type="http://schemas.openxmlformats.org/officeDocument/2006/relationships/image" Target="../media/image13.png" /><Relationship Id="rId2" Type="http://schemas.openxmlformats.org/officeDocument/2006/relationships/image" Target="../media/image3.png" /><Relationship Id="rId16" Type="http://schemas.openxmlformats.org/officeDocument/2006/relationships/image" Target="../media/image17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.png" /><Relationship Id="rId11" Type="http://schemas.openxmlformats.org/officeDocument/2006/relationships/image" Target="../media/image12.svg" /><Relationship Id="rId5" Type="http://schemas.openxmlformats.org/officeDocument/2006/relationships/image" Target="../media/image6.png" /><Relationship Id="rId15" Type="http://schemas.openxmlformats.org/officeDocument/2006/relationships/image" Target="../media/image16.png" /><Relationship Id="rId10" Type="http://schemas.openxmlformats.org/officeDocument/2006/relationships/image" Target="../media/image11.png" /><Relationship Id="rId4" Type="http://schemas.openxmlformats.org/officeDocument/2006/relationships/image" Target="../media/image5.png" /><Relationship Id="rId9" Type="http://schemas.openxmlformats.org/officeDocument/2006/relationships/image" Target="../media/image10.png" /><Relationship Id="rId14" Type="http://schemas.openxmlformats.org/officeDocument/2006/relationships/image" Target="../media/image15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9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1.sv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2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 /><Relationship Id="rId13" Type="http://schemas.openxmlformats.org/officeDocument/2006/relationships/image" Target="../media/image32.png" /><Relationship Id="rId3" Type="http://schemas.openxmlformats.org/officeDocument/2006/relationships/image" Target="../media/image23.png" /><Relationship Id="rId7" Type="http://schemas.openxmlformats.org/officeDocument/2006/relationships/image" Target="../media/image27.png" /><Relationship Id="rId12" Type="http://schemas.openxmlformats.org/officeDocument/2006/relationships/image" Target="../media/image31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6.png" /><Relationship Id="rId11" Type="http://schemas.openxmlformats.org/officeDocument/2006/relationships/image" Target="../media/image30.png" /><Relationship Id="rId5" Type="http://schemas.openxmlformats.org/officeDocument/2006/relationships/image" Target="../media/image25.png" /><Relationship Id="rId10" Type="http://schemas.openxmlformats.org/officeDocument/2006/relationships/image" Target="../media/image29.png" /><Relationship Id="rId4" Type="http://schemas.openxmlformats.org/officeDocument/2006/relationships/image" Target="../media/image24.png" /><Relationship Id="rId9" Type="http://schemas.openxmlformats.org/officeDocument/2006/relationships/image" Target="../media/image18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Group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/>
        </p:nvSpPr>
        <p:spPr>
          <a:xfrm>
            <a:off x="549761" y="2388650"/>
            <a:ext cx="5714035" cy="4247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lnSpc>
                <a:spcPct val="90000"/>
              </a:lnSpc>
            </a:pPr>
            <a:r>
              <a:rPr sz="2400">
                <a:solidFill>
                  <a:schemeClr val="bg1"/>
                </a:solidFill>
                <a:latin typeface="Montserrat"/>
                <a:ea typeface="Montserrat"/>
                <a:cs typeface="Montserrat"/>
              </a:rPr>
              <a:t>Всероссийский конкурс-премия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 txBox="1"/>
          <p:nvPr/>
        </p:nvSpPr>
        <p:spPr>
          <a:xfrm>
            <a:off x="519618" y="2856000"/>
            <a:ext cx="7006596" cy="15881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lnSpc>
                <a:spcPct val="90000"/>
              </a:lnSpc>
              <a:defRPr sz="4800" b="1">
                <a:solidFill>
                  <a:srgbClr val="1DA982"/>
                </a:solidFill>
                <a:latin typeface="Caveat"/>
                <a:ea typeface="Caveat"/>
                <a:cs typeface="Caveat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0000"/>
              </a:lnSpc>
            </a:pPr>
            <a:r>
              <a:rPr sz="5400">
                <a:solidFill>
                  <a:schemeClr val="bg1"/>
                </a:solidFill>
                <a:latin typeface="Montserrat"/>
                <a:ea typeface="Montserrat"/>
                <a:cs typeface="Montserrat"/>
              </a:rPr>
              <a:t>БЕЗГРАНИЧНЫЕ ВОЗМОЖНОСТИ</a:t>
            </a:r>
          </a:p>
        </p:txBody>
      </p:sp>
      <p:sp>
        <p:nvSpPr>
          <p:cNvPr id="79" name="Shape 79"/>
          <p:cNvSpPr txBox="1"/>
          <p:nvPr/>
        </p:nvSpPr>
        <p:spPr>
          <a:xfrm>
            <a:off x="579904" y="6046249"/>
            <a:ext cx="3178180" cy="4247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lnSpc>
                <a:spcPct val="90000"/>
              </a:lnSpc>
            </a:pPr>
            <a:r>
              <a:rPr sz="2400">
                <a:solidFill>
                  <a:schemeClr val="bg1"/>
                </a:solidFill>
                <a:latin typeface="Montserrat"/>
                <a:ea typeface="Montserrat"/>
                <a:cs typeface="Montserrat"/>
              </a:rPr>
              <a:t>2026 – 2027 годы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1" name="Picture 81"/>
          <p:cNvPicPr/>
          <p:nvPr/>
        </p:nvPicPr>
        <p:blipFill>
          <a:blip r:embed="rId3"/>
          <a:stretch/>
        </p:blipFill>
        <p:spPr>
          <a:xfrm>
            <a:off x="203200" y="132723"/>
            <a:ext cx="2451100" cy="14031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Group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/>
          <p:nvPr/>
        </p:nvSpPr>
        <p:spPr>
          <a:xfrm>
            <a:off x="362199" y="1473742"/>
            <a:ext cx="8560737" cy="5078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lnSpc>
                <a:spcPct val="90000"/>
              </a:lnSpc>
            </a:pPr>
            <a:r>
              <a:rPr sz="3000" b="1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СФОРМИРОВАНА ОСНОВА КОНКУРСА</a:t>
            </a:r>
            <a:endParaRPr sz="3000" b="1">
              <a:solidFill>
                <a:srgbClr val="FFA1A0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4" name="Shape 84"/>
          <p:cNvSpPr txBox="1"/>
          <p:nvPr/>
        </p:nvSpPr>
        <p:spPr>
          <a:xfrm>
            <a:off x="372775" y="1095305"/>
            <a:ext cx="3640399" cy="4001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0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Текущий статус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85" name="Shape 85"/>
          <p:cNvGrpSpPr/>
          <p:nvPr/>
        </p:nvGrpSpPr>
        <p:grpSpPr>
          <a:xfrm>
            <a:off x="497231" y="2223251"/>
            <a:ext cx="5577318" cy="488929"/>
            <a:chOff x="0" y="0"/>
            <a:chExt cx="5577318" cy="488929"/>
          </a:xfrm>
        </p:grpSpPr>
        <p:sp>
          <p:nvSpPr>
            <p:cNvPr id="86" name="Shape 86"/>
            <p:cNvSpPr txBox="1"/>
            <p:nvPr/>
          </p:nvSpPr>
          <p:spPr>
            <a:xfrm>
              <a:off x="467518" y="0"/>
              <a:ext cx="5109800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sz="1800" b="1">
                  <a:solidFill>
                    <a:schemeClr val="tx1"/>
                  </a:solidFill>
                  <a:latin typeface="Montserrat SemiBold"/>
                  <a:ea typeface="Montserrat SemiBold"/>
                  <a:cs typeface="Montserrat SemiBold"/>
                </a:rPr>
                <a:t>Создан оргкомитет</a:t>
              </a:r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88" name="Picture 88"/>
            <p:cNvPicPr/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/>
          </p:blipFill>
          <p:spPr>
            <a:xfrm>
              <a:off x="0" y="87643"/>
              <a:ext cx="401286" cy="401285"/>
            </a:xfrm>
            <a:prstGeom prst="rect">
              <a:avLst/>
            </a:prstGeom>
          </p:spPr>
        </p:pic>
      </p:grpSp>
      <p:grpSp>
        <p:nvGrpSpPr>
          <p:cNvPr id="89" name="Shape 89"/>
          <p:cNvGrpSpPr/>
          <p:nvPr/>
        </p:nvGrpSpPr>
        <p:grpSpPr>
          <a:xfrm>
            <a:off x="487169" y="2882867"/>
            <a:ext cx="3873004" cy="664857"/>
            <a:chOff x="0" y="0"/>
            <a:chExt cx="3873004" cy="664857"/>
          </a:xfrm>
        </p:grpSpPr>
        <p:grpSp>
          <p:nvGrpSpPr>
            <p:cNvPr id="90" name="Shape 90"/>
            <p:cNvGrpSpPr/>
            <p:nvPr/>
          </p:nvGrpSpPr>
          <p:grpSpPr>
            <a:xfrm>
              <a:off x="467518" y="18920"/>
              <a:ext cx="3405486" cy="645936"/>
              <a:chOff x="0" y="0"/>
              <a:chExt cx="3405486" cy="645936"/>
            </a:xfrm>
          </p:grpSpPr>
          <p:sp>
            <p:nvSpPr>
              <p:cNvPr id="91" name="Shape 91"/>
              <p:cNvSpPr txBox="1"/>
              <p:nvPr/>
            </p:nvSpPr>
            <p:spPr>
              <a:xfrm>
                <a:off x="16180" y="338160"/>
                <a:ext cx="3284825" cy="30777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l"/>
                <a:r>
                  <a:rPr sz="1400">
                    <a:solidFill>
                      <a:schemeClr val="tx1"/>
                    </a:solidFill>
                    <a:latin typeface="Montserrat"/>
                    <a:ea typeface="Montserrat"/>
                    <a:cs typeface="Montserrat"/>
                  </a:rPr>
                  <a:t>треки и номинации конкурса</a:t>
                </a:r>
                <a:endPara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2" name="Shape 92"/>
              <p:cNvSpPr txBox="1"/>
              <p:nvPr/>
            </p:nvSpPr>
            <p:spPr>
              <a:xfrm>
                <a:off x="0" y="0"/>
                <a:ext cx="3405486" cy="36933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l"/>
                <a:r>
                  <a:rPr sz="1800" b="1">
                    <a:solidFill>
                      <a:schemeClr val="tx1"/>
                    </a:solidFill>
                    <a:latin typeface="Montserrat SemiBold"/>
                    <a:ea typeface="Montserrat SemiBold"/>
                    <a:cs typeface="Montserrat SemiBold"/>
                  </a:rPr>
                  <a:t>Разработана концепция</a:t>
                </a:r>
                <a:endPara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pic>
          <p:nvPicPr>
            <p:cNvPr id="94" name="Picture 94"/>
            <p:cNvPicPr/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/>
          </p:blipFill>
          <p:spPr>
            <a:xfrm>
              <a:off x="0" y="0"/>
              <a:ext cx="401286" cy="401285"/>
            </a:xfrm>
            <a:prstGeom prst="rect">
              <a:avLst/>
            </a:prstGeom>
          </p:spPr>
        </p:pic>
      </p:grpSp>
      <p:grpSp>
        <p:nvGrpSpPr>
          <p:cNvPr id="95" name="Shape 95"/>
          <p:cNvGrpSpPr/>
          <p:nvPr/>
        </p:nvGrpSpPr>
        <p:grpSpPr>
          <a:xfrm>
            <a:off x="497231" y="3636506"/>
            <a:ext cx="5587366" cy="662308"/>
            <a:chOff x="0" y="0"/>
            <a:chExt cx="5587366" cy="662308"/>
          </a:xfrm>
        </p:grpSpPr>
        <p:sp>
          <p:nvSpPr>
            <p:cNvPr id="96" name="Shape 96"/>
            <p:cNvSpPr txBox="1"/>
            <p:nvPr/>
          </p:nvSpPr>
          <p:spPr>
            <a:xfrm>
              <a:off x="477565" y="15976"/>
              <a:ext cx="51098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sz="1800" b="1">
                  <a:solidFill>
                    <a:schemeClr val="tx1"/>
                  </a:solidFill>
                  <a:latin typeface="Montserrat SemiBold"/>
                  <a:ea typeface="Montserrat SemiBold"/>
                  <a:cs typeface="Montserrat SemiBold"/>
                </a:rPr>
                <a:t>Утверждено положение и критерии оценки</a:t>
              </a:r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98" name="Picture 98"/>
            <p:cNvPicPr/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/>
          </p:blipFill>
          <p:spPr>
            <a:xfrm>
              <a:off x="0" y="0"/>
              <a:ext cx="401286" cy="401286"/>
            </a:xfrm>
            <a:prstGeom prst="rect">
              <a:avLst/>
            </a:prstGeom>
          </p:spPr>
        </p:pic>
      </p:grpSp>
      <p:grpSp>
        <p:nvGrpSpPr>
          <p:cNvPr id="99" name="Shape 99"/>
          <p:cNvGrpSpPr/>
          <p:nvPr/>
        </p:nvGrpSpPr>
        <p:grpSpPr>
          <a:xfrm>
            <a:off x="6556372" y="2278239"/>
            <a:ext cx="4336040" cy="964094"/>
            <a:chOff x="0" y="0"/>
            <a:chExt cx="4336040" cy="964094"/>
          </a:xfrm>
        </p:grpSpPr>
        <p:grpSp>
          <p:nvGrpSpPr>
            <p:cNvPr id="100" name="Shape 100"/>
            <p:cNvGrpSpPr/>
            <p:nvPr/>
          </p:nvGrpSpPr>
          <p:grpSpPr>
            <a:xfrm>
              <a:off x="467518" y="18920"/>
              <a:ext cx="3868522" cy="945174"/>
              <a:chOff x="0" y="0"/>
              <a:chExt cx="3868522" cy="945174"/>
            </a:xfrm>
          </p:grpSpPr>
          <p:sp>
            <p:nvSpPr>
              <p:cNvPr id="101" name="Shape 101"/>
              <p:cNvSpPr txBox="1"/>
              <p:nvPr/>
            </p:nvSpPr>
            <p:spPr>
              <a:xfrm>
                <a:off x="16180" y="637397"/>
                <a:ext cx="3852342" cy="30777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l"/>
                <a:r>
                  <a:rPr sz="1400">
                    <a:solidFill>
                      <a:schemeClr val="tx1"/>
                    </a:solidFill>
                    <a:latin typeface="Montserrat"/>
                    <a:ea typeface="Montserrat"/>
                    <a:cs typeface="Montserrat"/>
                  </a:rPr>
                  <a:t>получены необходимые согласия</a:t>
                </a:r>
                <a:endPara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2" name="Shape 102"/>
              <p:cNvSpPr txBox="1"/>
              <p:nvPr/>
            </p:nvSpPr>
            <p:spPr>
              <a:xfrm>
                <a:off x="0" y="0"/>
                <a:ext cx="3405485" cy="64633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l"/>
                <a:r>
                  <a:rPr sz="1800" b="1">
                    <a:solidFill>
                      <a:schemeClr val="tx1"/>
                    </a:solidFill>
                    <a:latin typeface="Montserrat SemiBold"/>
                    <a:ea typeface="Montserrat SemiBold"/>
                    <a:cs typeface="Montserrat SemiBold"/>
                  </a:rPr>
                  <a:t>Сформированы жюри и экспертные составы</a:t>
                </a:r>
                <a:endPara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pic>
          <p:nvPicPr>
            <p:cNvPr id="104" name="Picture 104"/>
            <p:cNvPicPr/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/>
          </p:blipFill>
          <p:spPr>
            <a:xfrm>
              <a:off x="0" y="0"/>
              <a:ext cx="401286" cy="401286"/>
            </a:xfrm>
            <a:prstGeom prst="rect">
              <a:avLst/>
            </a:prstGeom>
          </p:spPr>
        </p:pic>
      </p:grpSp>
      <p:grpSp>
        <p:nvGrpSpPr>
          <p:cNvPr id="105" name="Shape 105"/>
          <p:cNvGrpSpPr/>
          <p:nvPr/>
        </p:nvGrpSpPr>
        <p:grpSpPr>
          <a:xfrm>
            <a:off x="6558615" y="3366634"/>
            <a:ext cx="4976894" cy="1179536"/>
            <a:chOff x="0" y="0"/>
            <a:chExt cx="4976894" cy="1179536"/>
          </a:xfrm>
        </p:grpSpPr>
        <p:grpSp>
          <p:nvGrpSpPr>
            <p:cNvPr id="106" name="Shape 106"/>
            <p:cNvGrpSpPr/>
            <p:nvPr/>
          </p:nvGrpSpPr>
          <p:grpSpPr>
            <a:xfrm>
              <a:off x="467518" y="18920"/>
              <a:ext cx="4509376" cy="1160617"/>
              <a:chOff x="0" y="0"/>
              <a:chExt cx="4509376" cy="1160617"/>
            </a:xfrm>
          </p:grpSpPr>
          <p:sp>
            <p:nvSpPr>
              <p:cNvPr id="107" name="Shape 107"/>
              <p:cNvSpPr txBox="1"/>
              <p:nvPr/>
            </p:nvSpPr>
            <p:spPr>
              <a:xfrm>
                <a:off x="16179" y="637397"/>
                <a:ext cx="4493196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l"/>
                <a:r>
                  <a:rPr sz="1400">
                    <a:solidFill>
                      <a:schemeClr val="tx1"/>
                    </a:solidFill>
                    <a:latin typeface="Montserrat"/>
                    <a:ea typeface="Montserrat"/>
                    <a:cs typeface="Montserrat"/>
                  </a:rPr>
                  <a:t>Создан сайт • инструменты сбор заявок • проведена работа с регионами</a:t>
                </a:r>
                <a:endPara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8" name="Shape 108"/>
              <p:cNvSpPr txBox="1"/>
              <p:nvPr/>
            </p:nvSpPr>
            <p:spPr>
              <a:xfrm>
                <a:off x="0" y="0"/>
                <a:ext cx="4324120" cy="64633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l"/>
                <a:r>
                  <a:rPr sz="1800" b="1">
                    <a:solidFill>
                      <a:schemeClr val="tx1"/>
                    </a:solidFill>
                    <a:latin typeface="Montserrat SemiBold"/>
                    <a:ea typeface="Montserrat SemiBold"/>
                    <a:cs typeface="Montserrat SemiBold"/>
                  </a:rPr>
                  <a:t>Запущена организационная подготовка</a:t>
                </a:r>
                <a:endPara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pic>
          <p:nvPicPr>
            <p:cNvPr id="110" name="Picture 110"/>
            <p:cNvPicPr/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/>
          </p:blipFill>
          <p:spPr>
            <a:xfrm>
              <a:off x="0" y="0"/>
              <a:ext cx="401286" cy="401285"/>
            </a:xfrm>
            <a:prstGeom prst="rect">
              <a:avLst/>
            </a:prstGeom>
          </p:spPr>
        </p:pic>
      </p:grpSp>
      <p:pic>
        <p:nvPicPr>
          <p:cNvPr id="112" name="Picture 112"/>
          <p:cNvPicPr/>
          <p:nvPr/>
        </p:nvPicPr>
        <p:blipFill>
          <a:blip r:embed="rId4"/>
          <a:stretch/>
        </p:blipFill>
        <p:spPr>
          <a:xfrm>
            <a:off x="2566920" y="4844227"/>
            <a:ext cx="1302142" cy="976607"/>
          </a:xfrm>
          <a:prstGeom prst="rect">
            <a:avLst/>
          </a:prstGeom>
        </p:spPr>
      </p:pic>
      <p:pic>
        <p:nvPicPr>
          <p:cNvPr id="114" name="Picture 114"/>
          <p:cNvPicPr/>
          <p:nvPr/>
        </p:nvPicPr>
        <p:blipFill>
          <a:blip r:embed="rId5"/>
          <a:stretch/>
        </p:blipFill>
        <p:spPr>
          <a:xfrm>
            <a:off x="5560538" y="5753371"/>
            <a:ext cx="1583859" cy="559301"/>
          </a:xfrm>
          <a:prstGeom prst="rect">
            <a:avLst/>
          </a:prstGeom>
        </p:spPr>
      </p:pic>
      <p:pic>
        <p:nvPicPr>
          <p:cNvPr id="116" name="Picture 116"/>
          <p:cNvPicPr/>
          <p:nvPr/>
        </p:nvPicPr>
        <p:blipFill>
          <a:blip r:embed="rId6"/>
          <a:stretch/>
        </p:blipFill>
        <p:spPr>
          <a:xfrm>
            <a:off x="3217955" y="5357255"/>
            <a:ext cx="2017537" cy="1426078"/>
          </a:xfrm>
          <a:prstGeom prst="rect">
            <a:avLst/>
          </a:prstGeom>
        </p:spPr>
      </p:pic>
      <p:pic>
        <p:nvPicPr>
          <p:cNvPr id="118" name="Picture 118"/>
          <p:cNvPicPr/>
          <p:nvPr/>
        </p:nvPicPr>
        <p:blipFill>
          <a:blip r:embed="rId7"/>
          <a:stretch/>
        </p:blipFill>
        <p:spPr>
          <a:xfrm>
            <a:off x="7955571" y="4999040"/>
            <a:ext cx="1681743" cy="556576"/>
          </a:xfrm>
          <a:prstGeom prst="rect">
            <a:avLst/>
          </a:prstGeom>
        </p:spPr>
      </p:pic>
      <p:pic>
        <p:nvPicPr>
          <p:cNvPr id="120" name="Picture 120"/>
          <p:cNvPicPr/>
          <p:nvPr/>
        </p:nvPicPr>
        <p:blipFill>
          <a:blip r:embed="rId8"/>
          <a:stretch/>
        </p:blipFill>
        <p:spPr>
          <a:xfrm>
            <a:off x="519618" y="4830072"/>
            <a:ext cx="1681744" cy="944198"/>
          </a:xfrm>
          <a:prstGeom prst="rect">
            <a:avLst/>
          </a:prstGeom>
        </p:spPr>
      </p:pic>
      <p:pic>
        <p:nvPicPr>
          <p:cNvPr id="122" name="Picture 122"/>
          <p:cNvPicPr/>
          <p:nvPr/>
        </p:nvPicPr>
        <p:blipFill>
          <a:blip r:embed="rId9"/>
          <a:stretch/>
        </p:blipFill>
        <p:spPr>
          <a:xfrm>
            <a:off x="4373952" y="4883623"/>
            <a:ext cx="1186586" cy="837093"/>
          </a:xfrm>
          <a:prstGeom prst="rect">
            <a:avLst/>
          </a:prstGeom>
        </p:spPr>
      </p:pic>
      <p:pic>
        <p:nvPicPr>
          <p:cNvPr id="124" name="Picture 124"/>
          <p:cNvPicPr/>
          <p:nvPr/>
        </p:nvPicPr>
        <p:blipFill>
          <a:blip r:embed="rId10"/>
          <a:stretch/>
        </p:blipFill>
        <p:spPr>
          <a:xfrm>
            <a:off x="6054773" y="4965915"/>
            <a:ext cx="1495738" cy="672503"/>
          </a:xfrm>
          <a:prstGeom prst="rect">
            <a:avLst/>
          </a:prstGeom>
        </p:spPr>
      </p:pic>
      <p:pic>
        <p:nvPicPr>
          <p:cNvPr id="126" name="Picture 126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>
          <a:xfrm>
            <a:off x="9956738" y="5090581"/>
            <a:ext cx="1679111" cy="292189"/>
          </a:xfrm>
          <a:prstGeom prst="rect">
            <a:avLst/>
          </a:prstGeom>
        </p:spPr>
      </p:pic>
      <p:pic>
        <p:nvPicPr>
          <p:cNvPr id="128" name="Picture 128"/>
          <p:cNvPicPr/>
          <p:nvPr/>
        </p:nvPicPr>
        <p:blipFill>
          <a:blip r:embed="rId12"/>
          <a:stretch/>
        </p:blipFill>
        <p:spPr>
          <a:xfrm>
            <a:off x="407990" y="5753371"/>
            <a:ext cx="1905000" cy="633845"/>
          </a:xfrm>
          <a:prstGeom prst="rect">
            <a:avLst/>
          </a:prstGeom>
        </p:spPr>
      </p:pic>
      <p:pic>
        <p:nvPicPr>
          <p:cNvPr id="130" name="Picture 130"/>
          <p:cNvPicPr/>
          <p:nvPr/>
        </p:nvPicPr>
        <p:blipFill>
          <a:blip r:embed="rId13"/>
          <a:stretch/>
        </p:blipFill>
        <p:spPr>
          <a:xfrm>
            <a:off x="7683500" y="5326556"/>
            <a:ext cx="2086802" cy="1391202"/>
          </a:xfrm>
          <a:prstGeom prst="rect">
            <a:avLst/>
          </a:prstGeom>
        </p:spPr>
      </p:pic>
      <p:pic>
        <p:nvPicPr>
          <p:cNvPr id="132" name="Picture 132"/>
          <p:cNvPicPr/>
          <p:nvPr/>
        </p:nvPicPr>
        <p:blipFill>
          <a:blip r:embed="rId14"/>
          <a:stretch/>
        </p:blipFill>
        <p:spPr>
          <a:xfrm>
            <a:off x="9965258" y="5621641"/>
            <a:ext cx="1818751" cy="801032"/>
          </a:xfrm>
          <a:prstGeom prst="rect">
            <a:avLst/>
          </a:prstGeom>
        </p:spPr>
      </p:pic>
      <p:pic>
        <p:nvPicPr>
          <p:cNvPr id="134" name="Picture 134"/>
          <p:cNvPicPr/>
          <p:nvPr/>
        </p:nvPicPr>
        <p:blipFill>
          <a:blip r:embed="rId15"/>
          <a:stretch/>
        </p:blipFill>
        <p:spPr>
          <a:xfrm>
            <a:off x="2234151" y="5484337"/>
            <a:ext cx="1154992" cy="1154992"/>
          </a:xfrm>
          <a:prstGeom prst="rect">
            <a:avLst/>
          </a:prstGeom>
        </p:spPr>
      </p:pic>
      <p:pic>
        <p:nvPicPr>
          <p:cNvPr id="136" name="Picture 136"/>
          <p:cNvPicPr/>
          <p:nvPr/>
        </p:nvPicPr>
        <p:blipFill>
          <a:blip r:embed="rId16"/>
          <a:stretch/>
        </p:blipFill>
        <p:spPr>
          <a:xfrm>
            <a:off x="49046" y="-7366"/>
            <a:ext cx="2220705" cy="1271273"/>
          </a:xfrm>
          <a:prstGeom prst="rect">
            <a:avLst/>
          </a:prstGeom>
        </p:spPr>
      </p:pic>
      <p:grpSp>
        <p:nvGrpSpPr>
          <p:cNvPr id="137" name="Shape 137"/>
          <p:cNvGrpSpPr/>
          <p:nvPr/>
        </p:nvGrpSpPr>
        <p:grpSpPr>
          <a:xfrm>
            <a:off x="487169" y="4321221"/>
            <a:ext cx="5587366" cy="662308"/>
            <a:chOff x="0" y="0"/>
            <a:chExt cx="5587366" cy="662308"/>
          </a:xfrm>
        </p:grpSpPr>
        <p:sp>
          <p:nvSpPr>
            <p:cNvPr id="138" name="Shape 138"/>
            <p:cNvSpPr txBox="1"/>
            <p:nvPr/>
          </p:nvSpPr>
          <p:spPr>
            <a:xfrm>
              <a:off x="477565" y="15976"/>
              <a:ext cx="51098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sz="1800" b="1">
                  <a:solidFill>
                    <a:schemeClr val="tx1"/>
                  </a:solidFill>
                  <a:latin typeface="Montserrat SemiBold"/>
                  <a:ea typeface="Montserrat SemiBold"/>
                  <a:cs typeface="Montserrat SemiBold"/>
                </a:rPr>
                <a:t>Созданы региональные команды и экспертные группы</a:t>
              </a:r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40" name="Picture 140"/>
            <p:cNvPicPr/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/>
          </p:blipFill>
          <p:spPr>
            <a:xfrm>
              <a:off x="0" y="0"/>
              <a:ext cx="401286" cy="40128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Group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143"/>
          <p:cNvPicPr/>
          <p:nvPr/>
        </p:nvPicPr>
        <p:blipFill>
          <a:blip r:embed="rId3"/>
          <a:stretch/>
        </p:blipFill>
        <p:spPr>
          <a:xfrm>
            <a:off x="355012" y="23766"/>
            <a:ext cx="1724997" cy="1293748"/>
          </a:xfrm>
          <a:prstGeom prst="rect">
            <a:avLst/>
          </a:prstGeom>
        </p:spPr>
      </p:pic>
      <p:sp>
        <p:nvSpPr>
          <p:cNvPr id="144" name="Shape 144"/>
          <p:cNvSpPr txBox="1"/>
          <p:nvPr/>
        </p:nvSpPr>
        <p:spPr>
          <a:xfrm>
            <a:off x="362199" y="1473742"/>
            <a:ext cx="9766539" cy="5078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lnSpc>
                <a:spcPct val="90000"/>
              </a:lnSpc>
            </a:pPr>
            <a:r>
              <a:rPr sz="3000" b="1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ФИЛОСОФИЯ И КОНЦЕПЦИЯ КОНКУРСА</a:t>
            </a:r>
            <a:endParaRPr sz="3000" b="1">
              <a:solidFill>
                <a:srgbClr val="FFA1A0"/>
              </a:solidFill>
              <a:latin typeface="Montserrat"/>
              <a:ea typeface="Montserrat"/>
              <a:cs typeface="Montserrat"/>
            </a:endParaRPr>
          </a:p>
        </p:txBody>
      </p:sp>
      <p:pic>
        <p:nvPicPr>
          <p:cNvPr id="146" name="Picture 146"/>
          <p:cNvPicPr/>
          <p:nvPr/>
        </p:nvPicPr>
        <p:blipFill>
          <a:blip r:embed="rId4"/>
          <a:srcRect l="26078"/>
          <a:stretch/>
        </p:blipFill>
        <p:spPr>
          <a:xfrm>
            <a:off x="8097788" y="533840"/>
            <a:ext cx="8771275" cy="6670827"/>
          </a:xfrm>
          <a:prstGeom prst="rect">
            <a:avLst/>
          </a:prstGeom>
        </p:spPr>
      </p:pic>
      <p:sp>
        <p:nvSpPr>
          <p:cNvPr id="147" name="Shape 147"/>
          <p:cNvSpPr txBox="1"/>
          <p:nvPr/>
        </p:nvSpPr>
        <p:spPr>
          <a:xfrm>
            <a:off x="2080009" y="2306424"/>
            <a:ext cx="6912578" cy="5420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lnSpc>
                <a:spcPct val="90000"/>
              </a:lnSpc>
              <a:defRPr sz="4800" b="1">
                <a:solidFill>
                  <a:srgbClr val="1DA982"/>
                </a:solidFill>
                <a:latin typeface="Caveat"/>
                <a:ea typeface="Caveat"/>
                <a:cs typeface="Caveat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0000"/>
              </a:lnSpc>
            </a:pPr>
            <a:r>
              <a:rPr sz="3200">
                <a:solidFill>
                  <a:schemeClr val="bg1"/>
                </a:solidFill>
              </a:rPr>
              <a:t>«Не вопреки жизни, а благодаря силе жить»</a:t>
            </a:r>
          </a:p>
        </p:txBody>
      </p:sp>
      <p:sp>
        <p:nvSpPr>
          <p:cNvPr id="148" name="Shape 148"/>
          <p:cNvSpPr txBox="1"/>
          <p:nvPr/>
        </p:nvSpPr>
        <p:spPr>
          <a:xfrm>
            <a:off x="6196478" y="2732547"/>
            <a:ext cx="2474791" cy="369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r"/>
            <a:r>
              <a:rPr sz="1800" b="1">
                <a:solidFill>
                  <a:schemeClr val="bg1"/>
                </a:solidFill>
                <a:latin typeface="Montserrat SemiBold"/>
                <a:ea typeface="Montserrat SemiBold"/>
                <a:cs typeface="Montserrat SemiBold"/>
              </a:rPr>
              <a:t>Николай Бердяев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 txBox="1"/>
          <p:nvPr/>
        </p:nvSpPr>
        <p:spPr>
          <a:xfrm>
            <a:off x="457198" y="4009568"/>
            <a:ext cx="34815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Инклюзия – норма жизни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а не форма благотворительности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457198" y="5175212"/>
            <a:ext cx="681757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Конкурс показывает реальные истории и практики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которые меняют жизнь людей и общество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1" name="Shape 151"/>
          <p:cNvSpPr txBox="1"/>
          <p:nvPr/>
        </p:nvSpPr>
        <p:spPr>
          <a:xfrm>
            <a:off x="4664204" y="4009568"/>
            <a:ext cx="4168297" cy="8002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В центре – личность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талант • достижения • индивидуальность • вклад в общество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Group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icture 154"/>
          <p:cNvPicPr/>
          <p:nvPr/>
        </p:nvPicPr>
        <p:blipFill>
          <a:blip r:embed="rId3"/>
          <a:stretch/>
        </p:blipFill>
        <p:spPr>
          <a:xfrm>
            <a:off x="355012" y="23766"/>
            <a:ext cx="1724997" cy="1293748"/>
          </a:xfrm>
          <a:prstGeom prst="rect">
            <a:avLst/>
          </a:prstGeom>
        </p:spPr>
      </p:pic>
      <p:sp>
        <p:nvSpPr>
          <p:cNvPr id="155" name="Shape 155"/>
          <p:cNvSpPr txBox="1"/>
          <p:nvPr/>
        </p:nvSpPr>
        <p:spPr>
          <a:xfrm>
            <a:off x="362199" y="1473742"/>
            <a:ext cx="10540263" cy="923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lnSpc>
                <a:spcPct val="90000"/>
              </a:lnSpc>
            </a:pPr>
            <a:r>
              <a:rPr sz="3000" b="1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ДВА ТРЕКА ОБЪЕДИНЯЮТ </a:t>
            </a:r>
            <a:br>
              <a:rPr sz="3000" b="1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</a:br>
            <a:r>
              <a:rPr sz="3000" b="1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ЛИЧНЫЕ ИСТОРИИ И СИСТЕМНЫЕ ПРАКТИКИ</a:t>
            </a:r>
            <a:endParaRPr sz="3000" b="1">
              <a:solidFill>
                <a:srgbClr val="FFA1A0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56" name="Shape 156"/>
          <p:cNvSpPr txBox="1"/>
          <p:nvPr/>
        </p:nvSpPr>
        <p:spPr>
          <a:xfrm>
            <a:off x="437102" y="4009568"/>
            <a:ext cx="34815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Инклюзия – норма жизни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а не форма благотворительности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459327" y="2803465"/>
            <a:ext cx="5147651" cy="3002021"/>
          </a:xfrm>
          <a:prstGeom prst="roundRect">
            <a:avLst>
              <a:gd name="adj" fmla="val 8847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400">
              <a:solidFill>
                <a:srgbClr val="1DA982"/>
              </a:solidFill>
              <a:latin typeface="Manrope Medium"/>
              <a:ea typeface="Manrope Medium"/>
              <a:cs typeface="Manrope Medium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35197" y="2803464"/>
            <a:ext cx="5147650" cy="3002022"/>
          </a:xfrm>
          <a:prstGeom prst="roundRect">
            <a:avLst>
              <a:gd name="adj" fmla="val 8847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400">
              <a:solidFill>
                <a:srgbClr val="1DA982"/>
              </a:solidFill>
              <a:latin typeface="Manrope Medium"/>
              <a:ea typeface="Manrope Medium"/>
              <a:cs typeface="Manrope Medium"/>
            </a:endParaRPr>
          </a:p>
        </p:txBody>
      </p:sp>
      <p:sp>
        <p:nvSpPr>
          <p:cNvPr id="159" name="Shape 159"/>
          <p:cNvSpPr txBox="1"/>
          <p:nvPr/>
        </p:nvSpPr>
        <p:spPr>
          <a:xfrm>
            <a:off x="6070867" y="3644953"/>
            <a:ext cx="442965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Системные практики инклюзии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0" name="Shape 160"/>
          <p:cNvSpPr txBox="1"/>
          <p:nvPr/>
        </p:nvSpPr>
        <p:spPr>
          <a:xfrm>
            <a:off x="673927" y="2955500"/>
            <a:ext cx="3970310" cy="7668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lnSpc>
                <a:spcPct val="90000"/>
              </a:lnSpc>
              <a:defRPr sz="4800" b="1">
                <a:solidFill>
                  <a:srgbClr val="1DA982"/>
                </a:solidFill>
                <a:latin typeface="Caveat"/>
                <a:ea typeface="Caveat"/>
                <a:cs typeface="Caveat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0000"/>
              </a:lnSpc>
            </a:pPr>
            <a:r>
              <a:rPr>
                <a:solidFill>
                  <a:srgbClr val="FF9797"/>
                </a:solidFill>
              </a:rPr>
              <a:t>Люди без границ</a:t>
            </a:r>
          </a:p>
        </p:txBody>
      </p:sp>
      <p:sp>
        <p:nvSpPr>
          <p:cNvPr id="161" name="Shape 161"/>
          <p:cNvSpPr txBox="1"/>
          <p:nvPr/>
        </p:nvSpPr>
        <p:spPr>
          <a:xfrm>
            <a:off x="5995516" y="2955366"/>
            <a:ext cx="3724785" cy="7668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lnSpc>
                <a:spcPct val="90000"/>
              </a:lnSpc>
            </a:pPr>
            <a:r>
              <a:rPr sz="4800" b="1">
                <a:solidFill>
                  <a:srgbClr val="4982FE"/>
                </a:solidFill>
                <a:latin typeface="Caveat"/>
                <a:ea typeface="Caveat"/>
                <a:cs typeface="Caveat"/>
              </a:rPr>
              <a:t>Норма жизни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 txBox="1"/>
          <p:nvPr/>
        </p:nvSpPr>
        <p:spPr>
          <a:xfrm>
            <a:off x="673927" y="3644953"/>
            <a:ext cx="447082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Личные истории самореализации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 txBox="1"/>
          <p:nvPr/>
        </p:nvSpPr>
        <p:spPr>
          <a:xfrm>
            <a:off x="659759" y="4327838"/>
            <a:ext cx="2708567" cy="8925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8" indent="-179388" algn="l">
              <a:spcAft>
                <a:spcPts val="600"/>
              </a:spcAft>
              <a:buFont typeface="Wingdings"/>
              <a:buChar char="§"/>
            </a:pPr>
            <a:r>
              <a:rPr sz="1400">
                <a:latin typeface="Montserrat"/>
                <a:ea typeface="Montserrat"/>
                <a:cs typeface="Montserrat"/>
              </a:rPr>
              <a:t>Свой путь</a:t>
            </a:r>
          </a:p>
          <a:p>
            <a:pPr marL="179388" indent="-179388" algn="l">
              <a:spcAft>
                <a:spcPts val="600"/>
              </a:spcAft>
              <a:buFont typeface="Wingdings"/>
              <a:buChar char="§"/>
            </a:pPr>
            <a:r>
              <a:rPr sz="1400">
                <a:latin typeface="Montserrat"/>
                <a:ea typeface="Montserrat"/>
                <a:cs typeface="Montserrat"/>
              </a:rPr>
              <a:t>Открывая возможности</a:t>
            </a:r>
          </a:p>
          <a:p>
            <a:pPr marL="179388" indent="-179388" algn="l">
              <a:spcAft>
                <a:spcPts val="600"/>
              </a:spcAft>
              <a:buFont typeface="Wingdings"/>
              <a:buChar char="§"/>
            </a:pPr>
            <a:r>
              <a:rPr sz="1400">
                <a:latin typeface="Montserrat"/>
                <a:ea typeface="Montserrat"/>
                <a:cs typeface="Montserrat"/>
              </a:rPr>
              <a:t>Счастье быть вместе</a:t>
            </a:r>
          </a:p>
        </p:txBody>
      </p:sp>
      <p:sp>
        <p:nvSpPr>
          <p:cNvPr id="164" name="Shape 164"/>
          <p:cNvSpPr txBox="1"/>
          <p:nvPr/>
        </p:nvSpPr>
        <p:spPr>
          <a:xfrm>
            <a:off x="3281225" y="4327838"/>
            <a:ext cx="2332468" cy="1107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8" indent="-179388" algn="l">
              <a:spcAft>
                <a:spcPts val="600"/>
              </a:spcAft>
              <a:buFont typeface="Wingdings"/>
              <a:buChar char="§"/>
            </a:pPr>
            <a:r>
              <a:rPr sz="1400">
                <a:latin typeface="Montserrat"/>
                <a:ea typeface="Montserrat"/>
                <a:cs typeface="Montserrat"/>
              </a:rPr>
              <a:t>Голос перемен / Язык равенства</a:t>
            </a:r>
          </a:p>
          <a:p>
            <a:pPr marL="179388" indent="-179388" algn="l">
              <a:spcAft>
                <a:spcPts val="600"/>
              </a:spcAft>
              <a:buFont typeface="Wingdings"/>
              <a:buChar char="§"/>
            </a:pPr>
            <a:r>
              <a:rPr sz="1400">
                <a:latin typeface="Montserrat"/>
                <a:ea typeface="Montserrat"/>
                <a:cs typeface="Montserrat"/>
              </a:rPr>
              <a:t>Навстречу миру</a:t>
            </a:r>
          </a:p>
          <a:p>
            <a:pPr marL="179388" indent="-179388" algn="l">
              <a:spcAft>
                <a:spcPts val="600"/>
              </a:spcAft>
              <a:buFont typeface="Wingdings"/>
              <a:buChar char="§"/>
            </a:pPr>
            <a:r>
              <a:rPr sz="1400">
                <a:latin typeface="Montserrat"/>
                <a:ea typeface="Montserrat"/>
                <a:cs typeface="Montserrat"/>
              </a:rPr>
              <a:t>Мечта без границ</a:t>
            </a:r>
          </a:p>
        </p:txBody>
      </p:sp>
      <p:sp>
        <p:nvSpPr>
          <p:cNvPr id="165" name="Shape 165"/>
          <p:cNvSpPr txBox="1"/>
          <p:nvPr/>
        </p:nvSpPr>
        <p:spPr>
          <a:xfrm>
            <a:off x="6096000" y="4330406"/>
            <a:ext cx="2708567" cy="1107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8" indent="-179388" algn="l">
              <a:spcAft>
                <a:spcPts val="600"/>
              </a:spcAft>
              <a:buFont typeface="Wingdings"/>
              <a:buChar char="§"/>
            </a:pPr>
            <a:r>
              <a:rPr sz="1400">
                <a:latin typeface="Montserrat"/>
                <a:ea typeface="Montserrat"/>
                <a:cs typeface="Montserrat"/>
              </a:rPr>
              <a:t>Открытая команда</a:t>
            </a:r>
          </a:p>
          <a:p>
            <a:pPr marL="179388" indent="-179388" algn="l">
              <a:spcAft>
                <a:spcPts val="600"/>
              </a:spcAft>
              <a:buFont typeface="Wingdings"/>
              <a:buChar char="§"/>
            </a:pPr>
            <a:r>
              <a:rPr sz="1400">
                <a:latin typeface="Montserrat"/>
                <a:ea typeface="Montserrat"/>
                <a:cs typeface="Montserrat"/>
              </a:rPr>
              <a:t>Культура без границ</a:t>
            </a:r>
          </a:p>
          <a:p>
            <a:pPr marL="179388" indent="-179388" algn="l">
              <a:spcAft>
                <a:spcPts val="600"/>
              </a:spcAft>
              <a:buFont typeface="Wingdings"/>
              <a:buChar char="§"/>
            </a:pPr>
            <a:r>
              <a:rPr sz="1400">
                <a:latin typeface="Montserrat"/>
                <a:ea typeface="Montserrat"/>
                <a:cs typeface="Montserrat"/>
              </a:rPr>
              <a:t>Образование </a:t>
            </a:r>
            <a:br>
              <a:rPr sz="1400">
                <a:latin typeface="Montserrat"/>
                <a:ea typeface="Montserrat"/>
                <a:cs typeface="Montserrat"/>
              </a:rPr>
            </a:br>
            <a:r>
              <a:rPr sz="1400">
                <a:latin typeface="Montserrat"/>
                <a:ea typeface="Montserrat"/>
                <a:cs typeface="Montserrat"/>
              </a:rPr>
              <a:t>для каждого </a:t>
            </a:r>
          </a:p>
        </p:txBody>
      </p:sp>
      <p:sp>
        <p:nvSpPr>
          <p:cNvPr id="166" name="Shape 166"/>
          <p:cNvSpPr txBox="1"/>
          <p:nvPr/>
        </p:nvSpPr>
        <p:spPr>
          <a:xfrm>
            <a:off x="8502500" y="4333784"/>
            <a:ext cx="270856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8" indent="-179388" algn="l">
              <a:spcAft>
                <a:spcPts val="600"/>
              </a:spcAft>
              <a:buFont typeface="Wingdings"/>
              <a:buChar char="§"/>
            </a:pPr>
            <a:r>
              <a:rPr sz="1400">
                <a:latin typeface="Montserrat"/>
                <a:ea typeface="Montserrat"/>
                <a:cs typeface="Montserrat"/>
              </a:rPr>
              <a:t>Технологии возможностей</a:t>
            </a:r>
          </a:p>
          <a:p>
            <a:pPr marL="179388" indent="-179388" algn="l">
              <a:spcAft>
                <a:spcPts val="600"/>
              </a:spcAft>
              <a:buFont typeface="Wingdings"/>
              <a:buChar char="§"/>
            </a:pPr>
            <a:r>
              <a:rPr sz="1400">
                <a:latin typeface="Montserrat"/>
                <a:ea typeface="Montserrat"/>
                <a:cs typeface="Montserrat"/>
              </a:rPr>
              <a:t>Нужны друг другу</a:t>
            </a:r>
          </a:p>
          <a:p>
            <a:pPr marL="179388" indent="-179388" algn="l">
              <a:spcAft>
                <a:spcPts val="600"/>
              </a:spcAft>
              <a:buFont typeface="Wingdings"/>
              <a:buChar char="§"/>
            </a:pPr>
            <a:r>
              <a:rPr sz="1400">
                <a:latin typeface="Montserrat"/>
                <a:ea typeface="Montserrat"/>
                <a:cs typeface="Montserrat"/>
              </a:rPr>
              <a:t>Территория равных возможностей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/>
          <p:nvPr/>
        </p:nvSpPr>
        <p:spPr>
          <a:xfrm>
            <a:off x="283308" y="772262"/>
            <a:ext cx="6388798" cy="507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lnSpc>
                <a:spcPct val="90000"/>
              </a:lnSpc>
            </a:pPr>
            <a:r>
              <a:rPr sz="3000" b="1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Трек 1. «ЛЮДИ БЕЗ ГРАНИЦ»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409800" y="1542227"/>
            <a:ext cx="1712836" cy="384349"/>
          </a:xfrm>
          <a:prstGeom prst="roundRect">
            <a:avLst>
              <a:gd name="adj" fmla="val 47704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FF9797"/>
                </a:solidFill>
                <a:latin typeface="Montserrat SemiBold"/>
                <a:ea typeface="Montserrat SemiBold"/>
                <a:cs typeface="Montserrat SemiBold"/>
              </a:rPr>
              <a:t>Свой путь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409800" y="3617766"/>
            <a:ext cx="2828204" cy="384349"/>
          </a:xfrm>
          <a:prstGeom prst="roundRect">
            <a:avLst>
              <a:gd name="adj" fmla="val 47704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FF9797"/>
                </a:solidFill>
                <a:latin typeface="Montserrat SemiBold"/>
                <a:ea typeface="Montserrat SemiBold"/>
                <a:cs typeface="Montserrat SemiBold"/>
              </a:rPr>
              <a:t>Открывая возможности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4461468" y="1542227"/>
            <a:ext cx="2697575" cy="384349"/>
          </a:xfrm>
          <a:prstGeom prst="roundRect">
            <a:avLst>
              <a:gd name="adj" fmla="val 47704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FF9797"/>
                </a:solidFill>
                <a:latin typeface="Montserrat SemiBold"/>
                <a:ea typeface="Montserrat SemiBold"/>
                <a:cs typeface="Montserrat SemiBold"/>
              </a:rPr>
              <a:t>Счастье быть вместе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4461468" y="3617766"/>
            <a:ext cx="3652168" cy="384349"/>
          </a:xfrm>
          <a:prstGeom prst="roundRect">
            <a:avLst>
              <a:gd name="adj" fmla="val 47704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FF9797"/>
                </a:solidFill>
                <a:latin typeface="Montserrat SemiBold"/>
                <a:ea typeface="Montserrat SemiBold"/>
                <a:cs typeface="Montserrat SemiBold"/>
              </a:rPr>
              <a:t>Голос перемен / Язык равенства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/>
          <p:nvPr/>
        </p:nvSpPr>
        <p:spPr>
          <a:xfrm>
            <a:off x="8901264" y="1542227"/>
            <a:ext cx="2325786" cy="384349"/>
          </a:xfrm>
          <a:prstGeom prst="roundRect">
            <a:avLst>
              <a:gd name="adj" fmla="val 47704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FF9797"/>
                </a:solidFill>
                <a:latin typeface="Montserrat SemiBold"/>
                <a:ea typeface="Montserrat SemiBold"/>
                <a:cs typeface="Montserrat SemiBold"/>
              </a:rPr>
              <a:t>Навстречу миру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4" name="Shape 174"/>
          <p:cNvSpPr/>
          <p:nvPr/>
        </p:nvSpPr>
        <p:spPr>
          <a:xfrm>
            <a:off x="8953998" y="3617766"/>
            <a:ext cx="2325786" cy="384349"/>
          </a:xfrm>
          <a:prstGeom prst="roundRect">
            <a:avLst>
              <a:gd name="adj" fmla="val 47704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FF9797"/>
                </a:solidFill>
                <a:latin typeface="Montserrat SemiBold"/>
                <a:ea typeface="Montserrat SemiBold"/>
                <a:cs typeface="Montserrat SemiBold"/>
              </a:rPr>
              <a:t>Мечта без границ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5" name="Shape 175"/>
          <p:cNvSpPr txBox="1"/>
          <p:nvPr/>
        </p:nvSpPr>
        <p:spPr>
          <a:xfrm>
            <a:off x="309317" y="2007419"/>
            <a:ext cx="3810507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Личная история профессионального и жизненного развития человека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с инвалидностью: достижения, самостоятельность и вклад в общество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 txBox="1"/>
          <p:nvPr/>
        </p:nvSpPr>
        <p:spPr>
          <a:xfrm>
            <a:off x="409799" y="4072525"/>
            <a:ext cx="3561739" cy="9541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Истории предпринимательства, самозанятости и социальных проектов людей с инвалидностью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1400" b="1">
              <a:solidFill>
                <a:schemeClr val="tx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77" name="Shape 177"/>
          <p:cNvSpPr txBox="1"/>
          <p:nvPr/>
        </p:nvSpPr>
        <p:spPr>
          <a:xfrm>
            <a:off x="4406429" y="2001439"/>
            <a:ext cx="3662221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Истории семей, в которых любовь, поддержка и совместное преодоление трудностей помогают раскрывать возможности каждого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1400" b="1">
              <a:solidFill>
                <a:schemeClr val="tx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478562" y="5378646"/>
            <a:ext cx="11507761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400" b="1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Партнеры: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БФ «Жизнь в движении», Синодальный отдел по благотворительности Русской Православной Церкви, АНО АСП «Здоровое будущее», Минэкономразвития России, центры «Мой бизнес», Институт развития интернета, АО «НТВ»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1400">
              <a:solidFill>
                <a:schemeClr val="tx1"/>
              </a:solidFill>
              <a:latin typeface="Montserrat"/>
              <a:ea typeface="Montserrat"/>
              <a:cs typeface="Montserrat"/>
            </a:endParaRPr>
          </a:p>
          <a:p>
            <a:pPr marL="0" indent="0" algn="l"/>
            <a:endParaRPr sz="1400">
              <a:solidFill>
                <a:schemeClr val="tx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79" name="Shape 179"/>
          <p:cNvSpPr txBox="1"/>
          <p:nvPr/>
        </p:nvSpPr>
        <p:spPr>
          <a:xfrm>
            <a:off x="4451416" y="4072525"/>
            <a:ext cx="4051669" cy="9541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Журналистские, блогерские и просветительские материалы, которые меняют представление об инвалидности и формируют уважительный язык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0" name="Shape 180"/>
          <p:cNvSpPr txBox="1"/>
          <p:nvPr/>
        </p:nvSpPr>
        <p:spPr>
          <a:xfrm>
            <a:off x="8901264" y="2011532"/>
            <a:ext cx="2604099" cy="16004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Путешествия, экспедиции и личные маршруты, которые показывают доступность новых мест и расширяют границы возможного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1400" b="1">
              <a:solidFill>
                <a:schemeClr val="tx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81" name="Shape 181"/>
          <p:cNvSpPr txBox="1"/>
          <p:nvPr/>
        </p:nvSpPr>
        <p:spPr>
          <a:xfrm>
            <a:off x="8953998" y="4072525"/>
            <a:ext cx="2828202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Личная история и мечта человека с инвалидностью, реализация которой способна изменить его жизнь и вдохновить других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2" name="Shape 182"/>
          <p:cNvSpPr txBox="1"/>
          <p:nvPr/>
        </p:nvSpPr>
        <p:spPr>
          <a:xfrm>
            <a:off x="478562" y="6178865"/>
            <a:ext cx="5218853" cy="307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400" b="1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Генеральный партнер: </a:t>
            </a:r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БФ "Вклад в будущее"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4" name="Picture 184"/>
          <p:cNvPicPr/>
          <p:nvPr/>
        </p:nvPicPr>
        <p:blipFill>
          <a:blip r:embed="rId3"/>
          <a:stretch/>
        </p:blipFill>
        <p:spPr>
          <a:xfrm>
            <a:off x="9910994" y="-13655"/>
            <a:ext cx="1724997" cy="12937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Group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/>
          <p:nvPr/>
        </p:nvSpPr>
        <p:spPr>
          <a:xfrm>
            <a:off x="283308" y="772262"/>
            <a:ext cx="6388798" cy="507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lnSpc>
                <a:spcPct val="90000"/>
              </a:lnSpc>
            </a:pPr>
            <a:r>
              <a:rPr sz="3000" b="1">
                <a:solidFill>
                  <a:schemeClr val="bg1"/>
                </a:solidFill>
                <a:latin typeface="Montserrat"/>
                <a:ea typeface="Montserrat"/>
                <a:cs typeface="Montserrat"/>
              </a:rPr>
              <a:t>Трек 2. «НОРМА ЖИЗНИ»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7" name="Shape 187"/>
          <p:cNvSpPr/>
          <p:nvPr/>
        </p:nvSpPr>
        <p:spPr>
          <a:xfrm>
            <a:off x="409800" y="1563896"/>
            <a:ext cx="2828204" cy="384349"/>
          </a:xfrm>
          <a:prstGeom prst="roundRect">
            <a:avLst>
              <a:gd name="adj" fmla="val 47704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507EFF"/>
                </a:solidFill>
                <a:latin typeface="Montserrat SemiBold"/>
                <a:ea typeface="Montserrat SemiBold"/>
                <a:cs typeface="Montserrat SemiBold"/>
              </a:rPr>
              <a:t>Открытая команда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8" name="Shape 188"/>
          <p:cNvSpPr/>
          <p:nvPr/>
        </p:nvSpPr>
        <p:spPr>
          <a:xfrm>
            <a:off x="409800" y="3549751"/>
            <a:ext cx="2828204" cy="384349"/>
          </a:xfrm>
          <a:prstGeom prst="roundRect">
            <a:avLst>
              <a:gd name="adj" fmla="val 47704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507EFF"/>
                </a:solidFill>
                <a:latin typeface="Montserrat SemiBold"/>
                <a:ea typeface="Montserrat SemiBold"/>
                <a:cs typeface="Montserrat SemiBold"/>
              </a:rPr>
              <a:t>Культура без границ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9" name="Shape 189"/>
          <p:cNvSpPr/>
          <p:nvPr/>
        </p:nvSpPr>
        <p:spPr>
          <a:xfrm>
            <a:off x="4461468" y="1563896"/>
            <a:ext cx="3034601" cy="384349"/>
          </a:xfrm>
          <a:prstGeom prst="roundRect">
            <a:avLst>
              <a:gd name="adj" fmla="val 47704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507EFF"/>
                </a:solidFill>
                <a:latin typeface="Montserrat SemiBold"/>
                <a:ea typeface="Montserrat SemiBold"/>
                <a:cs typeface="Montserrat SemiBold"/>
              </a:rPr>
              <a:t>Образование для каждого 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0" name="Shape 190"/>
          <p:cNvSpPr/>
          <p:nvPr/>
        </p:nvSpPr>
        <p:spPr>
          <a:xfrm>
            <a:off x="4461469" y="3548638"/>
            <a:ext cx="3034602" cy="384349"/>
          </a:xfrm>
          <a:prstGeom prst="roundRect">
            <a:avLst>
              <a:gd name="adj" fmla="val 47704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507EFF"/>
                </a:solidFill>
                <a:latin typeface="Montserrat SemiBold"/>
                <a:ea typeface="Montserrat SemiBold"/>
                <a:cs typeface="Montserrat SemiBold"/>
              </a:rPr>
              <a:t>Технологии возможностей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1" name="Shape 191"/>
          <p:cNvSpPr/>
          <p:nvPr/>
        </p:nvSpPr>
        <p:spPr>
          <a:xfrm>
            <a:off x="8659266" y="1563896"/>
            <a:ext cx="2994001" cy="384349"/>
          </a:xfrm>
          <a:prstGeom prst="roundRect">
            <a:avLst>
              <a:gd name="adj" fmla="val 47704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507EFF"/>
                </a:solidFill>
                <a:latin typeface="Montserrat SemiBold"/>
                <a:ea typeface="Montserrat SemiBold"/>
                <a:cs typeface="Montserrat SemiBold"/>
              </a:rPr>
              <a:t>Нужны друг другу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8659265" y="3548638"/>
            <a:ext cx="2994003" cy="523220"/>
          </a:xfrm>
          <a:prstGeom prst="roundRect">
            <a:avLst>
              <a:gd name="adj" fmla="val 47704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507EFF"/>
                </a:solidFill>
                <a:latin typeface="Montserrat SemiBold"/>
                <a:ea typeface="Montserrat SemiBold"/>
                <a:cs typeface="Montserrat SemiBold"/>
              </a:rPr>
              <a:t>Территория равных возможностей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 txBox="1"/>
          <p:nvPr/>
        </p:nvSpPr>
        <p:spPr>
          <a:xfrm>
            <a:off x="309317" y="2029088"/>
            <a:ext cx="3662221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Практики трудоустройства, адаптации и профессионального развития людей с инвалидностью, создающие открытую и устойчивую рабочую среду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1400" b="1">
              <a:solidFill>
                <a:schemeClr val="tx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94" name="Shape 194"/>
          <p:cNvSpPr txBox="1"/>
          <p:nvPr/>
        </p:nvSpPr>
        <p:spPr>
          <a:xfrm>
            <a:off x="326681" y="5533380"/>
            <a:ext cx="10374814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400" b="1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Партнеры: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«Деловая Россия», БФ «Домашний», БФ «Искусство, наука и спорт», АНО АСП «Здоровое будущее», Минэкономразвития России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 txBox="1"/>
          <p:nvPr/>
        </p:nvSpPr>
        <p:spPr>
          <a:xfrm>
            <a:off x="309317" y="3989356"/>
            <a:ext cx="3485936" cy="13849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Культурные проекты и доступные форматы, которые обеспечивают людям с инвалидностью полноценное участие в искусстве и культурной жизни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1400" b="1">
              <a:solidFill>
                <a:schemeClr val="tx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96" name="Shape 196"/>
          <p:cNvSpPr txBox="1"/>
          <p:nvPr/>
        </p:nvSpPr>
        <p:spPr>
          <a:xfrm>
            <a:off x="4406430" y="2082800"/>
            <a:ext cx="3652169" cy="13849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Инклюзивные образовательные практики, доступная учебная среда и решения, которые дают измеримый результат и могут быть распространены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1400" b="1">
              <a:solidFill>
                <a:schemeClr val="tx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97" name="Shape 197"/>
          <p:cNvSpPr txBox="1"/>
          <p:nvPr/>
        </p:nvSpPr>
        <p:spPr>
          <a:xfrm>
            <a:off x="4451416" y="3989356"/>
            <a:ext cx="4129021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Технические устройства, цифровые сервисы и инженерные решения, повышающие самостоятельность и качество жизни людей с инвалидностью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1400" b="1">
              <a:solidFill>
                <a:schemeClr val="tx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98" name="Shape 198"/>
          <p:cNvSpPr txBox="1"/>
          <p:nvPr/>
        </p:nvSpPr>
        <p:spPr>
          <a:xfrm>
            <a:off x="8659266" y="2082800"/>
            <a:ext cx="2976725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Проекты, в которых люди с инвалидностью и животные помогают друг другу обрести поддержку, доверие, реабилитацию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 txBox="1"/>
          <p:nvPr/>
        </p:nvSpPr>
        <p:spPr>
          <a:xfrm>
            <a:off x="8669317" y="4204799"/>
            <a:ext cx="3136659" cy="13849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Комплексные региональные </a:t>
            </a:r>
            <a:b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</a:br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и муниципальные практики, формирующие инклюзивную среду и показывающие измеримые результаты для жителей территории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 txBox="1"/>
          <p:nvPr/>
        </p:nvSpPr>
        <p:spPr>
          <a:xfrm>
            <a:off x="326680" y="6236734"/>
            <a:ext cx="5853055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400" b="1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Генеральный партнер: </a:t>
            </a:r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БФ "Вклад в будущее"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2" name="Picture 202"/>
          <p:cNvPicPr/>
          <p:nvPr/>
        </p:nvPicPr>
        <p:blipFill>
          <a:blip r:embed="rId3"/>
          <a:stretch/>
        </p:blipFill>
        <p:spPr>
          <a:xfrm>
            <a:off x="9910994" y="-13655"/>
            <a:ext cx="1724997" cy="129374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Group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/>
        </p:nvSpPr>
        <p:spPr>
          <a:xfrm>
            <a:off x="8637390" y="3628949"/>
            <a:ext cx="832925" cy="832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2000" b="1">
                <a:solidFill>
                  <a:srgbClr val="4982FE"/>
                </a:solidFill>
                <a:latin typeface="Montserrat Medium"/>
                <a:ea typeface="Montserrat Medium"/>
                <a:cs typeface="Montserrat Medium"/>
              </a:rPr>
              <a:t>4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5" name="Shape 205"/>
          <p:cNvSpPr/>
          <p:nvPr/>
        </p:nvSpPr>
        <p:spPr>
          <a:xfrm>
            <a:off x="2190542" y="4013810"/>
            <a:ext cx="6446847" cy="45718"/>
          </a:xfrm>
          <a:prstGeom prst="rightArrow">
            <a:avLst/>
          </a:prstGeom>
          <a:noFill/>
          <a:ln w="158750">
            <a:solidFill>
              <a:srgbClr val="4982FE"/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7" name="Picture 207"/>
          <p:cNvPicPr/>
          <p:nvPr/>
        </p:nvPicPr>
        <p:blipFill>
          <a:blip r:embed="rId3"/>
          <a:stretch/>
        </p:blipFill>
        <p:spPr>
          <a:xfrm>
            <a:off x="355012" y="23766"/>
            <a:ext cx="1724997" cy="1293748"/>
          </a:xfrm>
          <a:prstGeom prst="rect">
            <a:avLst/>
          </a:prstGeom>
        </p:spPr>
      </p:pic>
      <p:sp>
        <p:nvSpPr>
          <p:cNvPr id="208" name="Shape 208"/>
          <p:cNvSpPr txBox="1"/>
          <p:nvPr/>
        </p:nvSpPr>
        <p:spPr>
          <a:xfrm>
            <a:off x="362199" y="1473742"/>
            <a:ext cx="10540263" cy="5078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lnSpc>
                <a:spcPct val="90000"/>
              </a:lnSpc>
            </a:pPr>
            <a:r>
              <a:rPr sz="3000" b="1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ОТ СТАРТА ЗАЯВОК ДО ФИНАЛА – 7 МЕСЯЦЕВ</a:t>
            </a:r>
            <a:endParaRPr sz="3000" b="1">
              <a:solidFill>
                <a:srgbClr val="FFA1A0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1357616" y="3628949"/>
            <a:ext cx="832925" cy="832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2000" b="1">
                <a:solidFill>
                  <a:srgbClr val="4982FE"/>
                </a:solidFill>
                <a:latin typeface="Montserrat Medium"/>
                <a:ea typeface="Montserrat Medium"/>
                <a:cs typeface="Montserrat Medium"/>
              </a:rPr>
              <a:t>1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 txBox="1"/>
          <p:nvPr/>
        </p:nvSpPr>
        <p:spPr>
          <a:xfrm>
            <a:off x="906943" y="2802190"/>
            <a:ext cx="1734267" cy="646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Прием заявок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 txBox="1"/>
          <p:nvPr/>
        </p:nvSpPr>
        <p:spPr>
          <a:xfrm>
            <a:off x="634981" y="4642304"/>
            <a:ext cx="242547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9 октября — </a:t>
            </a:r>
            <a:b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</a:br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30 ноября 2026 года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 txBox="1"/>
          <p:nvPr/>
        </p:nvSpPr>
        <p:spPr>
          <a:xfrm>
            <a:off x="3181606" y="2780889"/>
            <a:ext cx="2027517" cy="646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Региональный отбор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/>
          <p:nvPr/>
        </p:nvSpPr>
        <p:spPr>
          <a:xfrm>
            <a:off x="3452545" y="4658500"/>
            <a:ext cx="148563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1–20 декабря </a:t>
            </a:r>
            <a:b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</a:br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2026 года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4" name="Shape 214"/>
          <p:cNvSpPr txBox="1"/>
          <p:nvPr/>
        </p:nvSpPr>
        <p:spPr>
          <a:xfrm>
            <a:off x="5485313" y="2525191"/>
            <a:ext cx="2283892" cy="923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Федеральная экспертная оценка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5" name="Shape 215"/>
          <p:cNvSpPr txBox="1"/>
          <p:nvPr/>
        </p:nvSpPr>
        <p:spPr>
          <a:xfrm>
            <a:off x="5807730" y="4642304"/>
            <a:ext cx="163905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январь — март 2027 года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 txBox="1"/>
          <p:nvPr/>
        </p:nvSpPr>
        <p:spPr>
          <a:xfrm>
            <a:off x="8112284" y="2778868"/>
            <a:ext cx="188313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Финальные мероприятия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 txBox="1"/>
          <p:nvPr/>
        </p:nvSpPr>
        <p:spPr>
          <a:xfrm>
            <a:off x="8316335" y="4642304"/>
            <a:ext cx="148563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21–23 апреля 2027 года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8" name="Shape 218"/>
          <p:cNvSpPr/>
          <p:nvPr/>
        </p:nvSpPr>
        <p:spPr>
          <a:xfrm>
            <a:off x="3784207" y="3628949"/>
            <a:ext cx="832925" cy="832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2000" b="1">
                <a:solidFill>
                  <a:srgbClr val="4982FE"/>
                </a:solidFill>
                <a:latin typeface="Montserrat Medium"/>
                <a:ea typeface="Montserrat Medium"/>
                <a:cs typeface="Montserrat Medium"/>
              </a:rPr>
              <a:t>2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9" name="Shape 219"/>
          <p:cNvSpPr/>
          <p:nvPr/>
        </p:nvSpPr>
        <p:spPr>
          <a:xfrm>
            <a:off x="6210798" y="3628949"/>
            <a:ext cx="832924" cy="832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2000" b="1">
                <a:solidFill>
                  <a:srgbClr val="4982FE"/>
                </a:solidFill>
                <a:latin typeface="Montserrat Medium"/>
                <a:ea typeface="Montserrat Medium"/>
                <a:cs typeface="Montserrat Medium"/>
              </a:rPr>
              <a:t>3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20" name="Shape 220"/>
          <p:cNvGrpSpPr/>
          <p:nvPr/>
        </p:nvGrpSpPr>
        <p:grpSpPr>
          <a:xfrm>
            <a:off x="634981" y="5842875"/>
            <a:ext cx="459374" cy="459373"/>
            <a:chOff x="0" y="0"/>
            <a:chExt cx="459374" cy="459373"/>
          </a:xfrm>
        </p:grpSpPr>
        <p:sp>
          <p:nvSpPr>
            <p:cNvPr id="221" name="Shape 221"/>
            <p:cNvSpPr/>
            <p:nvPr/>
          </p:nvSpPr>
          <p:spPr>
            <a:xfrm>
              <a:off x="0" y="0"/>
              <a:ext cx="459374" cy="4593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23" name="Picture 223"/>
            <p:cNvPicPr/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/>
          </p:blipFill>
          <p:spPr>
            <a:xfrm>
              <a:off x="101255" y="101255"/>
              <a:ext cx="256864" cy="256864"/>
            </a:xfrm>
            <a:prstGeom prst="rect">
              <a:avLst/>
            </a:prstGeom>
          </p:spPr>
        </p:pic>
      </p:grpSp>
      <p:sp>
        <p:nvSpPr>
          <p:cNvPr id="224" name="Shape 224"/>
          <p:cNvSpPr txBox="1"/>
          <p:nvPr/>
        </p:nvSpPr>
        <p:spPr>
          <a:xfrm>
            <a:off x="1195610" y="5903285"/>
            <a:ext cx="475350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22 апреля 2027 года - награждение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Group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Picture 227"/>
          <p:cNvPicPr/>
          <p:nvPr/>
        </p:nvPicPr>
        <p:blipFill>
          <a:blip r:embed="rId3"/>
          <a:stretch/>
        </p:blipFill>
        <p:spPr>
          <a:xfrm>
            <a:off x="355012" y="23766"/>
            <a:ext cx="1724997" cy="1293748"/>
          </a:xfrm>
          <a:prstGeom prst="rect">
            <a:avLst/>
          </a:prstGeom>
        </p:spPr>
      </p:pic>
      <p:sp>
        <p:nvSpPr>
          <p:cNvPr id="228" name="Shape 228"/>
          <p:cNvSpPr txBox="1"/>
          <p:nvPr/>
        </p:nvSpPr>
        <p:spPr>
          <a:xfrm>
            <a:off x="362199" y="1473742"/>
            <a:ext cx="10540263" cy="5078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lnSpc>
                <a:spcPct val="90000"/>
              </a:lnSpc>
            </a:pPr>
            <a:r>
              <a:rPr sz="3000" b="1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ДОСТУПНОСТЬ ФИНАЛЬНОЙ ПЛОЩАДКИ</a:t>
            </a:r>
            <a:endParaRPr sz="3000" b="1">
              <a:solidFill>
                <a:srgbClr val="FFA1A0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459327" y="2895577"/>
            <a:ext cx="9090025" cy="3223061"/>
          </a:xfrm>
          <a:prstGeom prst="roundRect">
            <a:avLst>
              <a:gd name="adj" fmla="val 8847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400">
              <a:solidFill>
                <a:srgbClr val="1DA982"/>
              </a:solidFill>
              <a:latin typeface="Manrope Medium"/>
              <a:ea typeface="Manrope Medium"/>
              <a:cs typeface="Manrope Medium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630597" y="3117397"/>
            <a:ext cx="348152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Театр «Русская песня»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1345932" y="3885639"/>
            <a:ext cx="7025069" cy="307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spcAft>
                <a:spcPts val="600"/>
              </a:spcAft>
            </a:pPr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Высокая степень доступности для маломобильных групп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2" name="Shape 232"/>
          <p:cNvSpPr txBox="1"/>
          <p:nvPr/>
        </p:nvSpPr>
        <p:spPr>
          <a:xfrm>
            <a:off x="1345932" y="4665914"/>
            <a:ext cx="6440608" cy="307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spcAft>
                <a:spcPts val="600"/>
              </a:spcAft>
            </a:pPr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Широкие технические возможности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33" name="Shape 233"/>
          <p:cNvGrpSpPr/>
          <p:nvPr/>
        </p:nvGrpSpPr>
        <p:grpSpPr>
          <a:xfrm>
            <a:off x="707746" y="3876928"/>
            <a:ext cx="540640" cy="540639"/>
            <a:chOff x="0" y="0"/>
            <a:chExt cx="540640" cy="540639"/>
          </a:xfrm>
        </p:grpSpPr>
        <p:sp>
          <p:nvSpPr>
            <p:cNvPr id="234" name="Shape 234"/>
            <p:cNvSpPr/>
            <p:nvPr/>
          </p:nvSpPr>
          <p:spPr>
            <a:xfrm>
              <a:off x="0" y="0"/>
              <a:ext cx="540640" cy="540639"/>
            </a:xfrm>
            <a:prstGeom prst="ellipse">
              <a:avLst/>
            </a:prstGeom>
            <a:solidFill>
              <a:srgbClr val="E1EAF7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endParaRPr sz="2000" b="1">
                <a:solidFill>
                  <a:srgbClr val="4982FE"/>
                </a:solidFill>
                <a:latin typeface="Montserrat Medium"/>
                <a:ea typeface="Montserrat Medium"/>
                <a:cs typeface="Montserrat Medium"/>
              </a:endParaRPr>
            </a:p>
          </p:txBody>
        </p:sp>
        <p:pic>
          <p:nvPicPr>
            <p:cNvPr id="236" name="Picture 236"/>
            <p:cNvPicPr/>
            <p:nvPr/>
          </p:nvPicPr>
          <p:blipFill>
            <a:blip r:embed="rId4"/>
            <a:srcRect r="46738"/>
            <a:stretch/>
          </p:blipFill>
          <p:spPr>
            <a:xfrm>
              <a:off x="55617" y="67989"/>
              <a:ext cx="445788" cy="418015"/>
            </a:xfrm>
            <a:prstGeom prst="rect">
              <a:avLst/>
            </a:prstGeom>
          </p:spPr>
        </p:pic>
      </p:grpSp>
      <p:grpSp>
        <p:nvGrpSpPr>
          <p:cNvPr id="237" name="Shape 237"/>
          <p:cNvGrpSpPr/>
          <p:nvPr/>
        </p:nvGrpSpPr>
        <p:grpSpPr>
          <a:xfrm>
            <a:off x="707746" y="4657204"/>
            <a:ext cx="540640" cy="540639"/>
            <a:chOff x="0" y="0"/>
            <a:chExt cx="540640" cy="540639"/>
          </a:xfrm>
        </p:grpSpPr>
        <p:sp>
          <p:nvSpPr>
            <p:cNvPr id="238" name="Shape 238"/>
            <p:cNvSpPr/>
            <p:nvPr/>
          </p:nvSpPr>
          <p:spPr>
            <a:xfrm>
              <a:off x="0" y="0"/>
              <a:ext cx="540640" cy="540639"/>
            </a:xfrm>
            <a:prstGeom prst="ellipse">
              <a:avLst/>
            </a:prstGeom>
            <a:solidFill>
              <a:srgbClr val="E1EAF7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endParaRPr sz="2000" b="1">
                <a:solidFill>
                  <a:srgbClr val="4982FE"/>
                </a:solidFill>
                <a:latin typeface="Montserrat Medium"/>
                <a:ea typeface="Montserrat Medium"/>
                <a:cs typeface="Montserrat Medium"/>
              </a:endParaRPr>
            </a:p>
          </p:txBody>
        </p:sp>
        <p:pic>
          <p:nvPicPr>
            <p:cNvPr id="240" name="Picture 240"/>
            <p:cNvPicPr/>
            <p:nvPr/>
          </p:nvPicPr>
          <p:blipFill>
            <a:blip r:embed="rId4"/>
            <a:srcRect l="50205"/>
            <a:stretch/>
          </p:blipFill>
          <p:spPr>
            <a:xfrm>
              <a:off x="60451" y="42207"/>
              <a:ext cx="419736" cy="420985"/>
            </a:xfrm>
            <a:prstGeom prst="rect">
              <a:avLst/>
            </a:prstGeom>
          </p:spPr>
        </p:pic>
      </p:grpSp>
      <p:sp>
        <p:nvSpPr>
          <p:cNvPr id="241" name="Shape 241"/>
          <p:cNvSpPr txBox="1"/>
          <p:nvPr/>
        </p:nvSpPr>
        <p:spPr>
          <a:xfrm>
            <a:off x="355012" y="1973447"/>
            <a:ext cx="1004628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spcAft>
                <a:spcPts val="600"/>
              </a:spcAft>
            </a:pPr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Для финальных мероприятий предлагается площадка, обеспечивающая полноценное участие людей с инвалидностью и маломобильных граждан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Group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Picture 244"/>
          <p:cNvPicPr/>
          <p:nvPr/>
        </p:nvPicPr>
        <p:blipFill>
          <a:blip r:embed="rId3"/>
          <a:stretch/>
        </p:blipFill>
        <p:spPr>
          <a:xfrm>
            <a:off x="355012" y="23766"/>
            <a:ext cx="1724997" cy="1293748"/>
          </a:xfrm>
          <a:prstGeom prst="rect">
            <a:avLst/>
          </a:prstGeom>
        </p:spPr>
      </p:pic>
      <p:sp>
        <p:nvSpPr>
          <p:cNvPr id="245" name="Shape 245"/>
          <p:cNvSpPr txBox="1"/>
          <p:nvPr/>
        </p:nvSpPr>
        <p:spPr>
          <a:xfrm>
            <a:off x="355012" y="1214386"/>
            <a:ext cx="1054026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lnSpc>
                <a:spcPct val="90000"/>
              </a:lnSpc>
            </a:pPr>
            <a:r>
              <a:rPr sz="3000" b="1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РЕГИОНЫ ФОРМИРУЮТ ВОВЛЕЧЕННОСТЬ </a:t>
            </a:r>
            <a:br>
              <a:rPr sz="3000" b="1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</a:br>
            <a:r>
              <a:rPr sz="3000" b="1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И ОБЕСПЕЧИВАЮТ ПЕРВЫЙ ЭТАП ОТБОРА</a:t>
            </a:r>
            <a:endParaRPr sz="3000" b="1">
              <a:solidFill>
                <a:srgbClr val="FFA1A0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46" name="Shape 246"/>
          <p:cNvSpPr txBox="1"/>
          <p:nvPr/>
        </p:nvSpPr>
        <p:spPr>
          <a:xfrm>
            <a:off x="378373" y="2253762"/>
            <a:ext cx="492144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Информационная поддержка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 txBox="1"/>
          <p:nvPr/>
        </p:nvSpPr>
        <p:spPr>
          <a:xfrm>
            <a:off x="387964" y="3483443"/>
            <a:ext cx="337833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Региональные комиссии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 txBox="1"/>
          <p:nvPr/>
        </p:nvSpPr>
        <p:spPr>
          <a:xfrm>
            <a:off x="387964" y="2649503"/>
            <a:ext cx="5090162" cy="738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/>
              <a:buChar char="•"/>
            </a:pPr>
            <a:r>
              <a:rPr sz="1400">
                <a:latin typeface="Montserrat"/>
                <a:ea typeface="Montserrat"/>
                <a:cs typeface="Montserrat"/>
              </a:rPr>
              <a:t>Регулярное освещение конкурса в регионе</a:t>
            </a:r>
          </a:p>
          <a:p>
            <a:pPr marL="285750" indent="-285750" algn="l">
              <a:buFont typeface="Arial"/>
              <a:buChar char="•"/>
            </a:pPr>
            <a:r>
              <a:rPr sz="1400">
                <a:latin typeface="Montserrat"/>
                <a:ea typeface="Montserrat"/>
                <a:cs typeface="Montserrat"/>
              </a:rPr>
              <a:t>Истории участников и интересных заявок</a:t>
            </a:r>
          </a:p>
          <a:p>
            <a:pPr marL="285750" indent="-285750" algn="l">
              <a:buFont typeface="Arial"/>
              <a:buChar char="•"/>
            </a:pPr>
            <a:r>
              <a:rPr sz="1400">
                <a:latin typeface="Montserrat"/>
                <a:ea typeface="Montserrat"/>
                <a:cs typeface="Montserrat"/>
              </a:rPr>
              <a:t>Не менее 1 инфоповода в неделю</a:t>
            </a:r>
          </a:p>
        </p:txBody>
      </p:sp>
      <p:sp>
        <p:nvSpPr>
          <p:cNvPr id="249" name="Shape 249"/>
          <p:cNvSpPr txBox="1"/>
          <p:nvPr/>
        </p:nvSpPr>
        <p:spPr>
          <a:xfrm>
            <a:off x="6430605" y="2249943"/>
            <a:ext cx="2791641" cy="369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Состав экспертов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 txBox="1"/>
          <p:nvPr/>
        </p:nvSpPr>
        <p:spPr>
          <a:xfrm>
            <a:off x="387964" y="3852775"/>
            <a:ext cx="5491299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/>
              <a:buChar char="•"/>
            </a:pPr>
            <a:r>
              <a:rPr sz="1400">
                <a:latin typeface="Montserrat"/>
                <a:ea typeface="Montserrat"/>
                <a:cs typeface="Montserrat"/>
              </a:rPr>
              <a:t>Формируют 1-ый этап оценки заявок</a:t>
            </a:r>
          </a:p>
          <a:p>
            <a:pPr marL="285750" indent="-285750" algn="l">
              <a:buFont typeface="Arial"/>
              <a:buChar char="•"/>
            </a:pPr>
            <a:r>
              <a:rPr sz="1400">
                <a:latin typeface="Montserrat"/>
                <a:ea typeface="Montserrat"/>
                <a:cs typeface="Montserrat"/>
              </a:rPr>
              <a:t>Личные кабинеты на ДОБРО.РФ</a:t>
            </a:r>
          </a:p>
          <a:p>
            <a:pPr marL="285750" indent="-285750" algn="l">
              <a:buFont typeface="Arial"/>
              <a:buChar char="•"/>
            </a:pPr>
            <a:r>
              <a:rPr sz="1400">
                <a:latin typeface="Montserrat"/>
                <a:ea typeface="Montserrat"/>
                <a:cs typeface="Montserrat"/>
              </a:rPr>
              <a:t>Лучшие заявки переходят на федеральный уровень</a:t>
            </a:r>
          </a:p>
        </p:txBody>
      </p:sp>
      <p:sp>
        <p:nvSpPr>
          <p:cNvPr id="251" name="Shape 251"/>
          <p:cNvSpPr txBox="1"/>
          <p:nvPr/>
        </p:nvSpPr>
        <p:spPr>
          <a:xfrm>
            <a:off x="6430605" y="2617067"/>
            <a:ext cx="5203371" cy="738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/>
              <a:buChar char="•"/>
            </a:pPr>
            <a:r>
              <a:rPr sz="1400">
                <a:latin typeface="Montserrat"/>
                <a:ea typeface="Montserrat"/>
                <a:cs typeface="Montserrat"/>
              </a:rPr>
              <a:t>Не менее 50% - люди с инвалидностью</a:t>
            </a:r>
          </a:p>
          <a:p>
            <a:pPr marL="285750" indent="-285750" algn="l">
              <a:buFont typeface="Arial"/>
              <a:buChar char="•"/>
            </a:pPr>
            <a:r>
              <a:rPr sz="1400">
                <a:latin typeface="Montserrat"/>
                <a:ea typeface="Montserrat"/>
                <a:cs typeface="Montserrat"/>
              </a:rPr>
              <a:t>Остальные – ученые, журналисты, общественники</a:t>
            </a:r>
          </a:p>
          <a:p>
            <a:pPr marL="285750" indent="-285750" algn="l">
              <a:buFont typeface="Arial"/>
              <a:buChar char="•"/>
            </a:pPr>
            <a:r>
              <a:rPr sz="1400">
                <a:latin typeface="Montserrat"/>
                <a:ea typeface="Montserrat"/>
                <a:cs typeface="Montserrat"/>
              </a:rPr>
              <a:t>Важен авторитет и доверие в регионе</a:t>
            </a:r>
          </a:p>
        </p:txBody>
      </p:sp>
      <p:sp>
        <p:nvSpPr>
          <p:cNvPr id="252" name="Shape 252"/>
          <p:cNvSpPr/>
          <p:nvPr/>
        </p:nvSpPr>
        <p:spPr>
          <a:xfrm>
            <a:off x="431593" y="5201415"/>
            <a:ext cx="11471280" cy="1325156"/>
          </a:xfrm>
          <a:prstGeom prst="roundRect">
            <a:avLst>
              <a:gd name="adj" fmla="val 8847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400">
              <a:solidFill>
                <a:srgbClr val="1DA982"/>
              </a:solidFill>
              <a:latin typeface="Manrope Medium"/>
              <a:ea typeface="Manrope Medium"/>
              <a:cs typeface="Manrope Medium"/>
            </a:endParaRPr>
          </a:p>
        </p:txBody>
      </p:sp>
      <p:sp>
        <p:nvSpPr>
          <p:cNvPr id="253" name="Shape 253"/>
          <p:cNvSpPr txBox="1"/>
          <p:nvPr/>
        </p:nvSpPr>
        <p:spPr>
          <a:xfrm>
            <a:off x="388648" y="4772563"/>
            <a:ext cx="3662221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bg1"/>
                </a:solidFill>
                <a:latin typeface="Montserrat SemiBold"/>
                <a:ea typeface="Montserrat SemiBold"/>
                <a:cs typeface="Montserrat SemiBold"/>
              </a:rPr>
              <a:t>Система оценки заявок: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54" name="Shape 254"/>
          <p:cNvGrpSpPr/>
          <p:nvPr/>
        </p:nvGrpSpPr>
        <p:grpSpPr>
          <a:xfrm>
            <a:off x="629650" y="5568268"/>
            <a:ext cx="2609534" cy="540639"/>
            <a:chOff x="0" y="0"/>
            <a:chExt cx="2609534" cy="540639"/>
          </a:xfrm>
        </p:grpSpPr>
        <p:sp>
          <p:nvSpPr>
            <p:cNvPr id="255" name="Shape 255"/>
            <p:cNvSpPr/>
            <p:nvPr/>
          </p:nvSpPr>
          <p:spPr>
            <a:xfrm>
              <a:off x="0" y="0"/>
              <a:ext cx="540640" cy="540639"/>
            </a:xfrm>
            <a:prstGeom prst="ellipse">
              <a:avLst/>
            </a:prstGeom>
            <a:solidFill>
              <a:srgbClr val="E1EAF7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r>
                <a:rPr sz="1800" b="1">
                  <a:solidFill>
                    <a:srgbClr val="4982FE"/>
                  </a:solidFill>
                  <a:latin typeface="Montserrat Medium"/>
                  <a:ea typeface="Montserrat Medium"/>
                  <a:cs typeface="Montserrat Medium"/>
                </a:rPr>
                <a:t>1</a:t>
              </a:r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6" name="Shape 256"/>
            <p:cNvSpPr txBox="1"/>
            <p:nvPr/>
          </p:nvSpPr>
          <p:spPr>
            <a:xfrm>
              <a:off x="570685" y="8709"/>
              <a:ext cx="2038849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sz="1400" b="1">
                  <a:solidFill>
                    <a:srgbClr val="4982FE"/>
                  </a:solidFill>
                  <a:latin typeface="Montserrat"/>
                  <a:ea typeface="Montserrat"/>
                  <a:cs typeface="Montserrat"/>
                </a:rPr>
                <a:t>Регион – </a:t>
              </a:r>
              <a:br>
                <a:rPr sz="1400" b="1">
                  <a:solidFill>
                    <a:srgbClr val="4982FE"/>
                  </a:solidFill>
                  <a:latin typeface="Montserrat"/>
                  <a:ea typeface="Montserrat"/>
                  <a:cs typeface="Montserrat"/>
                </a:rPr>
              </a:br>
              <a:r>
                <a:rPr sz="1400" b="1">
                  <a:solidFill>
                    <a:srgbClr val="4982FE"/>
                  </a:solidFill>
                  <a:latin typeface="Montserrat"/>
                  <a:ea typeface="Montserrat"/>
                  <a:cs typeface="Montserrat"/>
                </a:rPr>
                <a:t>до 3 240 заявок</a:t>
              </a:r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57" name="Shape 257"/>
          <p:cNvGrpSpPr/>
          <p:nvPr/>
        </p:nvGrpSpPr>
        <p:grpSpPr>
          <a:xfrm>
            <a:off x="3269229" y="5576978"/>
            <a:ext cx="2613779" cy="540639"/>
            <a:chOff x="0" y="0"/>
            <a:chExt cx="2613779" cy="540639"/>
          </a:xfrm>
        </p:grpSpPr>
        <p:sp>
          <p:nvSpPr>
            <p:cNvPr id="258" name="Shape 258"/>
            <p:cNvSpPr/>
            <p:nvPr/>
          </p:nvSpPr>
          <p:spPr>
            <a:xfrm>
              <a:off x="0" y="0"/>
              <a:ext cx="540639" cy="540639"/>
            </a:xfrm>
            <a:prstGeom prst="ellipse">
              <a:avLst/>
            </a:prstGeom>
            <a:solidFill>
              <a:srgbClr val="E1EAF7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r>
                <a:rPr sz="1800" b="1">
                  <a:solidFill>
                    <a:srgbClr val="4982FE"/>
                  </a:solidFill>
                  <a:latin typeface="Montserrat Medium"/>
                  <a:ea typeface="Montserrat Medium"/>
                  <a:cs typeface="Montserrat Medium"/>
                </a:rPr>
                <a:t>2</a:t>
              </a:r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9" name="Shape 259"/>
            <p:cNvSpPr txBox="1"/>
            <p:nvPr/>
          </p:nvSpPr>
          <p:spPr>
            <a:xfrm>
              <a:off x="574930" y="8709"/>
              <a:ext cx="2038849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sz="1400" b="1">
                  <a:solidFill>
                    <a:srgbClr val="4982FE"/>
                  </a:solidFill>
                  <a:latin typeface="Montserrat"/>
                  <a:ea typeface="Montserrat"/>
                  <a:cs typeface="Montserrat"/>
                </a:rPr>
                <a:t>ФОИВ и РУМЦ – </a:t>
              </a:r>
              <a:br>
                <a:rPr sz="1400" b="1">
                  <a:solidFill>
                    <a:srgbClr val="4982FE"/>
                  </a:solidFill>
                  <a:latin typeface="Montserrat"/>
                  <a:ea typeface="Montserrat"/>
                  <a:cs typeface="Montserrat"/>
                </a:rPr>
              </a:br>
              <a:r>
                <a:rPr sz="1400" b="1">
                  <a:solidFill>
                    <a:srgbClr val="4982FE"/>
                  </a:solidFill>
                  <a:latin typeface="Montserrat"/>
                  <a:ea typeface="Montserrat"/>
                  <a:cs typeface="Montserrat"/>
                </a:rPr>
                <a:t>до 300 заявок</a:t>
              </a:r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60" name="Shape 260"/>
          <p:cNvGrpSpPr/>
          <p:nvPr/>
        </p:nvGrpSpPr>
        <p:grpSpPr>
          <a:xfrm>
            <a:off x="5984915" y="5576978"/>
            <a:ext cx="2613778" cy="540639"/>
            <a:chOff x="0" y="0"/>
            <a:chExt cx="2613778" cy="540639"/>
          </a:xfrm>
        </p:grpSpPr>
        <p:sp>
          <p:nvSpPr>
            <p:cNvPr id="261" name="Shape 261"/>
            <p:cNvSpPr/>
            <p:nvPr/>
          </p:nvSpPr>
          <p:spPr>
            <a:xfrm>
              <a:off x="0" y="0"/>
              <a:ext cx="540639" cy="540639"/>
            </a:xfrm>
            <a:prstGeom prst="ellipse">
              <a:avLst/>
            </a:prstGeom>
            <a:solidFill>
              <a:srgbClr val="E1EAF7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r>
                <a:rPr sz="1800" b="1">
                  <a:solidFill>
                    <a:srgbClr val="4982FE"/>
                  </a:solidFill>
                  <a:latin typeface="Montserrat Medium"/>
                  <a:ea typeface="Montserrat Medium"/>
                  <a:cs typeface="Montserrat Medium"/>
                </a:rPr>
                <a:t>3</a:t>
              </a:r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2" name="Shape 262"/>
            <p:cNvSpPr txBox="1"/>
            <p:nvPr/>
          </p:nvSpPr>
          <p:spPr>
            <a:xfrm>
              <a:off x="574930" y="8709"/>
              <a:ext cx="2038848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sz="1400" b="1">
                  <a:solidFill>
                    <a:srgbClr val="4982FE"/>
                  </a:solidFill>
                  <a:latin typeface="Montserrat"/>
                  <a:ea typeface="Montserrat"/>
                  <a:cs typeface="Montserrat"/>
                </a:rPr>
                <a:t>Эксперты – </a:t>
              </a:r>
              <a:br>
                <a:rPr sz="1400" b="1">
                  <a:solidFill>
                    <a:srgbClr val="4982FE"/>
                  </a:solidFill>
                  <a:latin typeface="Montserrat"/>
                  <a:ea typeface="Montserrat"/>
                  <a:cs typeface="Montserrat"/>
                </a:rPr>
              </a:br>
              <a:r>
                <a:rPr sz="1400" b="1">
                  <a:solidFill>
                    <a:srgbClr val="4982FE"/>
                  </a:solidFill>
                  <a:latin typeface="Montserrat"/>
                  <a:ea typeface="Montserrat"/>
                  <a:cs typeface="Montserrat"/>
                </a:rPr>
                <a:t>39 финалистов</a:t>
              </a:r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63" name="Shape 263"/>
          <p:cNvGrpSpPr/>
          <p:nvPr/>
        </p:nvGrpSpPr>
        <p:grpSpPr>
          <a:xfrm>
            <a:off x="8517666" y="5386939"/>
            <a:ext cx="3431914" cy="954106"/>
            <a:chOff x="0" y="0"/>
            <a:chExt cx="3431914" cy="954106"/>
          </a:xfrm>
        </p:grpSpPr>
        <p:sp>
          <p:nvSpPr>
            <p:cNvPr id="264" name="Shape 264"/>
            <p:cNvSpPr/>
            <p:nvPr/>
          </p:nvSpPr>
          <p:spPr>
            <a:xfrm>
              <a:off x="0" y="206733"/>
              <a:ext cx="540639" cy="540639"/>
            </a:xfrm>
            <a:prstGeom prst="ellipse">
              <a:avLst/>
            </a:prstGeom>
            <a:solidFill>
              <a:srgbClr val="E1EAF7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r>
                <a:rPr sz="1800" b="1">
                  <a:solidFill>
                    <a:srgbClr val="4982FE"/>
                  </a:solidFill>
                  <a:latin typeface="Montserrat Medium"/>
                  <a:ea typeface="Montserrat Medium"/>
                  <a:cs typeface="Montserrat Medium"/>
                </a:rPr>
                <a:t>4</a:t>
              </a:r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5" name="Shape 265"/>
            <p:cNvSpPr txBox="1"/>
            <p:nvPr/>
          </p:nvSpPr>
          <p:spPr>
            <a:xfrm>
              <a:off x="604975" y="0"/>
              <a:ext cx="2826939" cy="95410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sz="1400" b="1">
                  <a:solidFill>
                    <a:srgbClr val="4982FE"/>
                  </a:solidFill>
                  <a:latin typeface="Montserrat"/>
                  <a:ea typeface="Montserrat"/>
                  <a:cs typeface="Montserrat"/>
                </a:rPr>
                <a:t>Жюри – 12 победителей + открытое голосование </a:t>
              </a:r>
              <a:br>
                <a:rPr sz="1400" b="1">
                  <a:solidFill>
                    <a:srgbClr val="4982FE"/>
                  </a:solidFill>
                  <a:latin typeface="Montserrat"/>
                  <a:ea typeface="Montserrat"/>
                  <a:cs typeface="Montserrat"/>
                </a:rPr>
              </a:br>
              <a:r>
                <a:rPr sz="1400" b="1">
                  <a:solidFill>
                    <a:srgbClr val="4982FE"/>
                  </a:solidFill>
                  <a:latin typeface="Montserrat"/>
                  <a:ea typeface="Montserrat"/>
                  <a:cs typeface="Montserrat"/>
                </a:rPr>
                <a:t>1 победитель </a:t>
              </a:r>
              <a:br>
                <a:rPr sz="1400" b="1">
                  <a:solidFill>
                    <a:srgbClr val="4982FE"/>
                  </a:solidFill>
                  <a:latin typeface="Montserrat"/>
                  <a:ea typeface="Montserrat"/>
                  <a:cs typeface="Montserrat"/>
                </a:rPr>
              </a:br>
              <a:r>
                <a:rPr sz="1400" b="1">
                  <a:solidFill>
                    <a:srgbClr val="4982FE"/>
                  </a:solidFill>
                  <a:latin typeface="Montserrat"/>
                  <a:ea typeface="Montserrat"/>
                  <a:cs typeface="Montserrat"/>
                </a:rPr>
                <a:t>«Мечта без границ» </a:t>
              </a:r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Group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Picture 268"/>
          <p:cNvPicPr/>
          <p:nvPr/>
        </p:nvPicPr>
        <p:blipFill>
          <a:blip r:embed="rId3"/>
          <a:stretch/>
        </p:blipFill>
        <p:spPr>
          <a:xfrm>
            <a:off x="355012" y="23766"/>
            <a:ext cx="1724997" cy="1293748"/>
          </a:xfrm>
          <a:prstGeom prst="rect">
            <a:avLst/>
          </a:prstGeom>
        </p:spPr>
      </p:pic>
      <p:sp>
        <p:nvSpPr>
          <p:cNvPr id="269" name="Shape 269"/>
          <p:cNvSpPr txBox="1"/>
          <p:nvPr/>
        </p:nvSpPr>
        <p:spPr>
          <a:xfrm>
            <a:off x="355011" y="1479120"/>
            <a:ext cx="10540263" cy="5078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lnSpc>
                <a:spcPct val="90000"/>
              </a:lnSpc>
            </a:pPr>
            <a:r>
              <a:rPr sz="3000" b="1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ЭКСПЕРТЫ И ЖЮРИ КОНКУРСА</a:t>
            </a:r>
            <a:endParaRPr sz="3000" b="1">
              <a:solidFill>
                <a:srgbClr val="FFA1A0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70" name="Shape 270"/>
          <p:cNvSpPr txBox="1"/>
          <p:nvPr/>
        </p:nvSpPr>
        <p:spPr>
          <a:xfrm>
            <a:off x="378372" y="2213448"/>
            <a:ext cx="4921448" cy="369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Региональные комиссии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1" name="Shape 271"/>
          <p:cNvSpPr txBox="1"/>
          <p:nvPr/>
        </p:nvSpPr>
        <p:spPr>
          <a:xfrm>
            <a:off x="378372" y="3792839"/>
            <a:ext cx="327922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bg1"/>
                </a:solidFill>
                <a:latin typeface="Montserrat SemiBold"/>
                <a:ea typeface="Montserrat SemiBold"/>
                <a:cs typeface="Montserrat SemiBold"/>
              </a:rPr>
              <a:t>Конкурс поддержали: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2" name="Shape 272"/>
          <p:cNvSpPr txBox="1"/>
          <p:nvPr/>
        </p:nvSpPr>
        <p:spPr>
          <a:xfrm>
            <a:off x="378372" y="2547264"/>
            <a:ext cx="5600461" cy="8412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l">
              <a:spcAft>
                <a:spcPts val="400"/>
              </a:spcAft>
              <a:buFont typeface="Arial"/>
              <a:buChar char="•"/>
            </a:pPr>
            <a:r>
              <a:rPr sz="1400">
                <a:latin typeface="Montserrat"/>
                <a:ea typeface="Montserrat"/>
                <a:cs typeface="Montserrat"/>
              </a:rPr>
              <a:t>не менее 50% - люди с инвалидностью</a:t>
            </a:r>
          </a:p>
          <a:p>
            <a:pPr marL="180975" indent="-180975" algn="l">
              <a:spcAft>
                <a:spcPts val="400"/>
              </a:spcAft>
              <a:buFont typeface="Arial"/>
              <a:buChar char="•"/>
            </a:pPr>
            <a:r>
              <a:rPr sz="1400">
                <a:latin typeface="Montserrat"/>
                <a:ea typeface="Montserrat"/>
                <a:cs typeface="Montserrat"/>
              </a:rPr>
              <a:t>30% - представители профессионального сообщества</a:t>
            </a:r>
          </a:p>
          <a:p>
            <a:pPr marL="180975" indent="-180975" algn="l">
              <a:spcAft>
                <a:spcPts val="400"/>
              </a:spcAft>
              <a:buFont typeface="Arial"/>
              <a:buChar char="•"/>
            </a:pPr>
            <a:r>
              <a:rPr sz="1400">
                <a:latin typeface="Montserrat"/>
                <a:ea typeface="Montserrat"/>
                <a:cs typeface="Montserrat"/>
              </a:rPr>
              <a:t>20% - представители органов власти</a:t>
            </a:r>
          </a:p>
        </p:txBody>
      </p:sp>
      <p:grpSp>
        <p:nvGrpSpPr>
          <p:cNvPr id="273" name="Shape 273"/>
          <p:cNvGrpSpPr/>
          <p:nvPr/>
        </p:nvGrpSpPr>
        <p:grpSpPr>
          <a:xfrm>
            <a:off x="6326616" y="2213448"/>
            <a:ext cx="4995965" cy="1178096"/>
            <a:chOff x="0" y="0"/>
            <a:chExt cx="4995965" cy="1178096"/>
          </a:xfrm>
        </p:grpSpPr>
        <p:sp>
          <p:nvSpPr>
            <p:cNvPr id="274" name="Shape 274"/>
            <p:cNvSpPr txBox="1"/>
            <p:nvPr/>
          </p:nvSpPr>
          <p:spPr>
            <a:xfrm>
              <a:off x="84108" y="0"/>
              <a:ext cx="3378339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sz="1800" b="1">
                  <a:solidFill>
                    <a:schemeClr val="tx1"/>
                  </a:solidFill>
                  <a:latin typeface="Montserrat SemiBold"/>
                  <a:ea typeface="Montserrat SemiBold"/>
                  <a:cs typeface="Montserrat SemiBold"/>
                </a:rPr>
                <a:t>Федеральные эксперты</a:t>
              </a:r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5" name="Shape 275"/>
            <p:cNvSpPr txBox="1"/>
            <p:nvPr/>
          </p:nvSpPr>
          <p:spPr>
            <a:xfrm>
              <a:off x="0" y="362489"/>
              <a:ext cx="4995965" cy="81560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>
              <a:defPPr/>
              <a:lvl1pPr marL="0" lvl="0" indent="0" algn="l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lvl="1" indent="0" algn="l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lvl="2" indent="0" algn="l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lvl="3" indent="0" algn="l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lvl="4" indent="0" algn="l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lvl="5" indent="0" algn="l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lvl="6" indent="0" algn="l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lvl="7" indent="0" algn="l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lvl="8" indent="0" algn="l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80975" indent="-180975" algn="l">
                <a:spcAft>
                  <a:spcPts val="400"/>
                </a:spcAft>
                <a:buFont typeface="Arial"/>
                <a:buChar char="•"/>
              </a:pPr>
              <a:r>
                <a:rPr sz="1400">
                  <a:latin typeface="Montserrat"/>
                  <a:ea typeface="Montserrat"/>
                  <a:cs typeface="Montserrat"/>
                </a:rPr>
                <a:t>20% - представители органов власти</a:t>
              </a:r>
            </a:p>
            <a:p>
              <a:pPr marL="180975" indent="-180975" algn="l">
                <a:spcAft>
                  <a:spcPts val="400"/>
                </a:spcAft>
                <a:buFont typeface="Arial"/>
                <a:buChar char="•"/>
              </a:pPr>
              <a:r>
                <a:rPr sz="1400">
                  <a:latin typeface="Montserrat"/>
                  <a:ea typeface="Montserrat"/>
                  <a:cs typeface="Montserrat"/>
                </a:rPr>
                <a:t>80% - профессионалы и люди с инвалидностью, связанные с профильной сферой</a:t>
              </a:r>
            </a:p>
          </p:txBody>
        </p:sp>
      </p:grpSp>
      <p:sp>
        <p:nvSpPr>
          <p:cNvPr id="276" name="Shape 276"/>
          <p:cNvSpPr/>
          <p:nvPr/>
        </p:nvSpPr>
        <p:spPr>
          <a:xfrm>
            <a:off x="459160" y="4240943"/>
            <a:ext cx="2592768" cy="384349"/>
          </a:xfrm>
          <a:prstGeom prst="roundRect">
            <a:avLst>
              <a:gd name="adj" fmla="val 47704"/>
            </a:avLst>
          </a:prstGeom>
          <a:solidFill>
            <a:srgbClr val="E1EAF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4982FE"/>
                </a:solidFill>
                <a:latin typeface="Montserrat Medium"/>
                <a:ea typeface="Montserrat Medium"/>
                <a:cs typeface="Montserrat Medium"/>
              </a:rPr>
              <a:t>Маргарита Симоньян</a:t>
            </a:r>
          </a:p>
        </p:txBody>
      </p:sp>
      <p:sp>
        <p:nvSpPr>
          <p:cNvPr id="277" name="Shape 277"/>
          <p:cNvSpPr/>
          <p:nvPr/>
        </p:nvSpPr>
        <p:spPr>
          <a:xfrm>
            <a:off x="9192252" y="4240943"/>
            <a:ext cx="2092563" cy="384349"/>
          </a:xfrm>
          <a:prstGeom prst="roundRect">
            <a:avLst>
              <a:gd name="adj" fmla="val 47704"/>
            </a:avLst>
          </a:prstGeom>
          <a:solidFill>
            <a:srgbClr val="E1EAF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4982FE"/>
                </a:solidFill>
                <a:latin typeface="Montserrat Medium"/>
                <a:ea typeface="Montserrat Medium"/>
                <a:cs typeface="Montserrat Medium"/>
              </a:rPr>
              <a:t>Мария Ситтель</a:t>
            </a:r>
          </a:p>
        </p:txBody>
      </p:sp>
      <p:sp>
        <p:nvSpPr>
          <p:cNvPr id="278" name="Shape 278"/>
          <p:cNvSpPr/>
          <p:nvPr/>
        </p:nvSpPr>
        <p:spPr>
          <a:xfrm>
            <a:off x="3492841" y="4240943"/>
            <a:ext cx="2408793" cy="384349"/>
          </a:xfrm>
          <a:prstGeom prst="roundRect">
            <a:avLst>
              <a:gd name="adj" fmla="val 47704"/>
            </a:avLst>
          </a:prstGeom>
          <a:solidFill>
            <a:srgbClr val="E1EAF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4982FE"/>
                </a:solidFill>
                <a:latin typeface="Montserrat Medium"/>
                <a:ea typeface="Montserrat Medium"/>
                <a:cs typeface="Montserrat Medium"/>
              </a:rPr>
              <a:t>Роман Костомаров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9" name="Shape 279"/>
          <p:cNvSpPr/>
          <p:nvPr/>
        </p:nvSpPr>
        <p:spPr>
          <a:xfrm>
            <a:off x="459160" y="4755573"/>
            <a:ext cx="2292858" cy="384349"/>
          </a:xfrm>
          <a:prstGeom prst="roundRect">
            <a:avLst>
              <a:gd name="adj" fmla="val 47704"/>
            </a:avLst>
          </a:prstGeom>
          <a:solidFill>
            <a:srgbClr val="E1EAF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4982FE"/>
                </a:solidFill>
                <a:latin typeface="Montserrat Medium"/>
                <a:ea typeface="Montserrat Medium"/>
                <a:cs typeface="Montserrat Medium"/>
              </a:rPr>
              <a:t>Роман Петушков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6342547" y="4240943"/>
            <a:ext cx="2408793" cy="384349"/>
          </a:xfrm>
          <a:prstGeom prst="roundRect">
            <a:avLst>
              <a:gd name="adj" fmla="val 47704"/>
            </a:avLst>
          </a:prstGeom>
          <a:solidFill>
            <a:srgbClr val="E1EAF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4982FE"/>
                </a:solidFill>
                <a:latin typeface="Montserrat Medium"/>
                <a:ea typeface="Montserrat Medium"/>
                <a:cs typeface="Montserrat Medium"/>
              </a:rPr>
              <a:t>Владислав Гусар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7692715" y="5289661"/>
            <a:ext cx="1467412" cy="384349"/>
          </a:xfrm>
          <a:prstGeom prst="roundRect">
            <a:avLst>
              <a:gd name="adj" fmla="val 47704"/>
            </a:avLst>
          </a:prstGeom>
          <a:solidFill>
            <a:srgbClr val="E1EAF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4982FE"/>
                </a:solidFill>
                <a:latin typeface="Montserrat Medium"/>
                <a:ea typeface="Montserrat Medium"/>
                <a:cs typeface="Montserrat Medium"/>
              </a:rPr>
              <a:t>Стас Пьеха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6239633" y="4755573"/>
            <a:ext cx="2292857" cy="384349"/>
          </a:xfrm>
          <a:prstGeom prst="roundRect">
            <a:avLst>
              <a:gd name="adj" fmla="val 47704"/>
            </a:avLst>
          </a:prstGeom>
          <a:solidFill>
            <a:srgbClr val="E1EAF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4982FE"/>
                </a:solidFill>
                <a:latin typeface="Montserrat Medium"/>
                <a:ea typeface="Montserrat Medium"/>
                <a:cs typeface="Montserrat Medium"/>
              </a:rPr>
              <a:t>Виталий Смолянец 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9230018" y="4755573"/>
            <a:ext cx="2092563" cy="384349"/>
          </a:xfrm>
          <a:prstGeom prst="roundRect">
            <a:avLst>
              <a:gd name="adj" fmla="val 47704"/>
            </a:avLst>
          </a:prstGeom>
          <a:solidFill>
            <a:srgbClr val="E1EAF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4982FE"/>
                </a:solidFill>
                <a:latin typeface="Montserrat Medium"/>
                <a:ea typeface="Montserrat Medium"/>
                <a:cs typeface="Montserrat Medium"/>
              </a:rPr>
              <a:t>Гоша Куценко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9415339" y="5289661"/>
            <a:ext cx="2292857" cy="384349"/>
          </a:xfrm>
          <a:prstGeom prst="roundRect">
            <a:avLst>
              <a:gd name="adj" fmla="val 47704"/>
            </a:avLst>
          </a:prstGeom>
          <a:solidFill>
            <a:srgbClr val="E1EAF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4982FE"/>
                </a:solidFill>
                <a:latin typeface="Montserrat Medium"/>
                <a:ea typeface="Montserrat Medium"/>
                <a:cs typeface="Montserrat Medium"/>
              </a:rPr>
              <a:t>Юлия Самойлова 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483802" y="5289661"/>
            <a:ext cx="1882207" cy="384349"/>
          </a:xfrm>
          <a:prstGeom prst="roundRect">
            <a:avLst>
              <a:gd name="adj" fmla="val 47704"/>
            </a:avLst>
          </a:prstGeom>
          <a:solidFill>
            <a:srgbClr val="E1EAF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4982FE"/>
                </a:solidFill>
                <a:latin typeface="Montserrat Medium"/>
                <a:ea typeface="Montserrat Medium"/>
                <a:cs typeface="Montserrat Medium"/>
              </a:rPr>
              <a:t>Филип Шеббо</a:t>
            </a:r>
          </a:p>
        </p:txBody>
      </p:sp>
      <p:sp>
        <p:nvSpPr>
          <p:cNvPr id="286" name="Shape 286"/>
          <p:cNvSpPr/>
          <p:nvPr/>
        </p:nvSpPr>
        <p:spPr>
          <a:xfrm>
            <a:off x="2621219" y="5289661"/>
            <a:ext cx="2561803" cy="384349"/>
          </a:xfrm>
          <a:prstGeom prst="roundRect">
            <a:avLst>
              <a:gd name="adj" fmla="val 47704"/>
            </a:avLst>
          </a:prstGeom>
          <a:solidFill>
            <a:srgbClr val="E1EAF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4982FE"/>
                </a:solidFill>
                <a:latin typeface="Montserrat Medium"/>
                <a:ea typeface="Montserrat Medium"/>
                <a:cs typeface="Montserrat Medium"/>
              </a:rPr>
              <a:t>Вероника Левенец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/>
          <p:nvPr/>
        </p:nvSpPr>
        <p:spPr>
          <a:xfrm>
            <a:off x="3449544" y="4755573"/>
            <a:ext cx="2092563" cy="384349"/>
          </a:xfrm>
          <a:prstGeom prst="roundRect">
            <a:avLst>
              <a:gd name="adj" fmla="val 47704"/>
            </a:avLst>
          </a:prstGeom>
          <a:solidFill>
            <a:srgbClr val="E1EAF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4982FE"/>
                </a:solidFill>
                <a:latin typeface="Montserrat Medium"/>
                <a:ea typeface="Montserrat Medium"/>
                <a:cs typeface="Montserrat Medium"/>
              </a:rPr>
              <a:t>Петр Положевец</a:t>
            </a:r>
          </a:p>
        </p:txBody>
      </p:sp>
      <p:sp>
        <p:nvSpPr>
          <p:cNvPr id="288" name="Shape 288"/>
          <p:cNvSpPr/>
          <p:nvPr/>
        </p:nvSpPr>
        <p:spPr>
          <a:xfrm>
            <a:off x="5438231" y="5289661"/>
            <a:ext cx="1999276" cy="384349"/>
          </a:xfrm>
          <a:prstGeom prst="roundRect">
            <a:avLst>
              <a:gd name="adj" fmla="val 47704"/>
            </a:avLst>
          </a:prstGeom>
          <a:solidFill>
            <a:srgbClr val="E1EAF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400" b="1">
                <a:solidFill>
                  <a:srgbClr val="4982FE"/>
                </a:solidFill>
                <a:latin typeface="Montserrat Medium"/>
                <a:ea typeface="Montserrat Medium"/>
                <a:cs typeface="Montserrat Medium"/>
              </a:rPr>
              <a:t>Рустам Набиев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Group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/>
          <p:nvPr/>
        </p:nvSpPr>
        <p:spPr>
          <a:xfrm>
            <a:off x="330686" y="441513"/>
            <a:ext cx="4085923" cy="5355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lnSpc>
                <a:spcPct val="90000"/>
              </a:lnSpc>
            </a:pPr>
            <a:r>
              <a:rPr sz="3200" b="1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СОСТАВ ЖЮРИ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91" name="Shape 291"/>
          <p:cNvGrpSpPr/>
          <p:nvPr/>
        </p:nvGrpSpPr>
        <p:grpSpPr>
          <a:xfrm>
            <a:off x="167402" y="4106757"/>
            <a:ext cx="2269434" cy="2278785"/>
            <a:chOff x="0" y="0"/>
            <a:chExt cx="2269434" cy="2278785"/>
          </a:xfrm>
        </p:grpSpPr>
        <p:grpSp>
          <p:nvGrpSpPr>
            <p:cNvPr id="292" name="Shape 292"/>
            <p:cNvGrpSpPr/>
            <p:nvPr/>
          </p:nvGrpSpPr>
          <p:grpSpPr>
            <a:xfrm>
              <a:off x="0" y="1612612"/>
              <a:ext cx="2269434" cy="666172"/>
              <a:chOff x="0" y="0"/>
              <a:chExt cx="2269434" cy="666172"/>
            </a:xfrm>
          </p:grpSpPr>
          <p:sp>
            <p:nvSpPr>
              <p:cNvPr id="293" name="Shape 293"/>
              <p:cNvSpPr txBox="1"/>
              <p:nvPr/>
            </p:nvSpPr>
            <p:spPr>
              <a:xfrm>
                <a:off x="78252" y="0"/>
                <a:ext cx="2142856" cy="30777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ctr"/>
                <a:r>
                  <a:rPr sz="1400" b="1">
                    <a:solidFill>
                      <a:schemeClr val="tx1"/>
                    </a:solidFill>
                    <a:latin typeface="Montserrat SemiBold"/>
                    <a:ea typeface="Montserrat SemiBold"/>
                    <a:cs typeface="Montserrat SemiBold"/>
                  </a:rPr>
                  <a:t>Сергей Безруков </a:t>
                </a:r>
                <a:endParaRPr sz="1400">
                  <a:solidFill>
                    <a:schemeClr val="tx1"/>
                  </a:solidFill>
                  <a:latin typeface="Montserrat"/>
                  <a:ea typeface="Montserrat"/>
                  <a:cs typeface="Montserrat"/>
                </a:endParaRPr>
              </a:p>
            </p:txBody>
          </p:sp>
          <p:sp>
            <p:nvSpPr>
              <p:cNvPr id="294" name="Shape 294"/>
              <p:cNvSpPr txBox="1"/>
              <p:nvPr/>
            </p:nvSpPr>
            <p:spPr>
              <a:xfrm>
                <a:off x="0" y="235284"/>
                <a:ext cx="2269434" cy="43088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ctr"/>
                <a:r>
                  <a:rPr sz="1100">
                    <a:solidFill>
                      <a:schemeClr val="tx1"/>
                    </a:solidFill>
                    <a:latin typeface="Montserrat"/>
                    <a:ea typeface="Montserrat"/>
                    <a:cs typeface="Montserrat"/>
                  </a:rPr>
                  <a:t>Народный артист </a:t>
                </a:r>
                <a:br>
                  <a:rPr sz="1100">
                    <a:solidFill>
                      <a:schemeClr val="tx1"/>
                    </a:solidFill>
                    <a:latin typeface="Montserrat"/>
                    <a:ea typeface="Montserrat"/>
                    <a:cs typeface="Montserrat"/>
                  </a:rPr>
                </a:br>
                <a:r>
                  <a:rPr sz="1100">
                    <a:solidFill>
                      <a:schemeClr val="tx1"/>
                    </a:solidFill>
                    <a:latin typeface="Montserrat"/>
                    <a:ea typeface="Montserrat"/>
                    <a:cs typeface="Montserrat"/>
                  </a:rPr>
                  <a:t>России</a:t>
                </a:r>
                <a:endPara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95" name="Shape 295"/>
            <p:cNvSpPr/>
            <p:nvPr/>
          </p:nvSpPr>
          <p:spPr>
            <a:xfrm>
              <a:off x="359366" y="0"/>
              <a:ext cx="1580629" cy="1580629"/>
            </a:xfrm>
            <a:prstGeom prst="ellipse">
              <a:avLst/>
            </a:prstGeom>
            <a:solidFill>
              <a:srgbClr val="507EFF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96" name="Shape 296"/>
          <p:cNvGrpSpPr/>
          <p:nvPr/>
        </p:nvGrpSpPr>
        <p:grpSpPr>
          <a:xfrm>
            <a:off x="4803978" y="4102059"/>
            <a:ext cx="2410756" cy="2492274"/>
            <a:chOff x="0" y="0"/>
            <a:chExt cx="2410756" cy="2492274"/>
          </a:xfrm>
        </p:grpSpPr>
        <p:grpSp>
          <p:nvGrpSpPr>
            <p:cNvPr id="297" name="Shape 297"/>
            <p:cNvGrpSpPr/>
            <p:nvPr/>
          </p:nvGrpSpPr>
          <p:grpSpPr>
            <a:xfrm>
              <a:off x="0" y="1610536"/>
              <a:ext cx="2410756" cy="881738"/>
              <a:chOff x="0" y="0"/>
              <a:chExt cx="2410756" cy="881738"/>
            </a:xfrm>
          </p:grpSpPr>
          <p:sp>
            <p:nvSpPr>
              <p:cNvPr id="298" name="Shape 298"/>
              <p:cNvSpPr txBox="1"/>
              <p:nvPr/>
            </p:nvSpPr>
            <p:spPr>
              <a:xfrm>
                <a:off x="0" y="0"/>
                <a:ext cx="2410756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ctr"/>
                <a:r>
                  <a:rPr sz="1400" b="1">
                    <a:solidFill>
                      <a:schemeClr val="tx1"/>
                    </a:solidFill>
                    <a:latin typeface="Montserrat SemiBold"/>
                    <a:ea typeface="Montserrat SemiBold"/>
                    <a:cs typeface="Montserrat SemiBold"/>
                  </a:rPr>
                  <a:t>Илона </a:t>
                </a:r>
                <a:br>
                  <a:rPr sz="1400" b="1">
                    <a:solidFill>
                      <a:schemeClr val="tx1"/>
                    </a:solidFill>
                    <a:latin typeface="Montserrat SemiBold"/>
                    <a:ea typeface="Montserrat SemiBold"/>
                    <a:cs typeface="Montserrat SemiBold"/>
                  </a:rPr>
                </a:br>
                <a:r>
                  <a:rPr sz="1400" b="1">
                    <a:solidFill>
                      <a:schemeClr val="tx1"/>
                    </a:solidFill>
                    <a:latin typeface="Montserrat SemiBold"/>
                    <a:ea typeface="Montserrat SemiBold"/>
                    <a:cs typeface="Montserrat SemiBold"/>
                  </a:rPr>
                  <a:t>Броневицкая </a:t>
                </a:r>
                <a:endParaRPr sz="1400">
                  <a:solidFill>
                    <a:schemeClr val="tx1"/>
                  </a:solidFill>
                  <a:latin typeface="Montserrat"/>
                  <a:ea typeface="Montserrat"/>
                  <a:cs typeface="Montserrat"/>
                </a:endParaRPr>
              </a:p>
            </p:txBody>
          </p:sp>
          <p:sp>
            <p:nvSpPr>
              <p:cNvPr id="299" name="Shape 299"/>
              <p:cNvSpPr txBox="1"/>
              <p:nvPr/>
            </p:nvSpPr>
            <p:spPr>
              <a:xfrm>
                <a:off x="272676" y="450851"/>
                <a:ext cx="1865404" cy="43088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ctr"/>
                <a:r>
                  <a:rPr sz="1100">
                    <a:solidFill>
                      <a:schemeClr val="tx1"/>
                    </a:solidFill>
                    <a:latin typeface="Montserrat"/>
                    <a:ea typeface="Montserrat"/>
                    <a:cs typeface="Montserrat"/>
                  </a:rPr>
                  <a:t>Заслуженная артистка России</a:t>
                </a:r>
                <a:endPara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300" name="Shape 300"/>
            <p:cNvSpPr/>
            <p:nvPr/>
          </p:nvSpPr>
          <p:spPr>
            <a:xfrm>
              <a:off x="365544" y="0"/>
              <a:ext cx="1580629" cy="1580629"/>
            </a:xfrm>
            <a:prstGeom prst="ellipse">
              <a:avLst/>
            </a:prstGeom>
            <a:solidFill>
              <a:srgbClr val="507EFF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01" name="Shape 301"/>
          <p:cNvGrpSpPr/>
          <p:nvPr/>
        </p:nvGrpSpPr>
        <p:grpSpPr>
          <a:xfrm>
            <a:off x="155173" y="2960233"/>
            <a:ext cx="2279884" cy="658155"/>
            <a:chOff x="0" y="0"/>
            <a:chExt cx="2279884" cy="658155"/>
          </a:xfrm>
        </p:grpSpPr>
        <p:sp>
          <p:nvSpPr>
            <p:cNvPr id="302" name="Shape 302"/>
            <p:cNvSpPr txBox="1"/>
            <p:nvPr/>
          </p:nvSpPr>
          <p:spPr>
            <a:xfrm>
              <a:off x="173334" y="0"/>
              <a:ext cx="2106549" cy="30777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ctr"/>
              <a:r>
                <a:rPr sz="1400" b="1">
                  <a:solidFill>
                    <a:schemeClr val="tx1"/>
                  </a:solidFill>
                  <a:latin typeface="Montserrat SemiBold"/>
                  <a:ea typeface="Montserrat SemiBold"/>
                  <a:cs typeface="Montserrat SemiBold"/>
                </a:rPr>
                <a:t>Роман Петушков</a:t>
              </a:r>
              <a:endParaRPr sz="1400">
                <a:solidFill>
                  <a:schemeClr val="tx1"/>
                </a:solidFill>
                <a:latin typeface="Montserrat"/>
                <a:ea typeface="Montserrat"/>
                <a:cs typeface="Montserrat"/>
              </a:endParaRPr>
            </a:p>
          </p:txBody>
        </p:sp>
        <p:sp>
          <p:nvSpPr>
            <p:cNvPr id="303" name="Shape 303"/>
            <p:cNvSpPr txBox="1"/>
            <p:nvPr/>
          </p:nvSpPr>
          <p:spPr>
            <a:xfrm>
              <a:off x="0" y="227267"/>
              <a:ext cx="2269434" cy="43088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ctr"/>
              <a:r>
                <a:rPr sz="1100">
                  <a:solidFill>
                    <a:schemeClr val="tx1"/>
                  </a:solidFill>
                  <a:latin typeface="Montserrat"/>
                  <a:ea typeface="Montserrat"/>
                  <a:cs typeface="Montserrat"/>
                </a:rPr>
                <a:t>6-кратный чемпион Паралимпийских игр</a:t>
              </a:r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04" name="Shape 304"/>
          <p:cNvGrpSpPr/>
          <p:nvPr/>
        </p:nvGrpSpPr>
        <p:grpSpPr>
          <a:xfrm>
            <a:off x="527159" y="1145977"/>
            <a:ext cx="1582563" cy="1800274"/>
            <a:chOff x="0" y="0"/>
            <a:chExt cx="1582563" cy="1800274"/>
          </a:xfrm>
        </p:grpSpPr>
        <p:sp>
          <p:nvSpPr>
            <p:cNvPr id="305" name="Shape 305"/>
            <p:cNvSpPr/>
            <p:nvPr/>
          </p:nvSpPr>
          <p:spPr>
            <a:xfrm>
              <a:off x="1933" y="214709"/>
              <a:ext cx="1580629" cy="1580628"/>
            </a:xfrm>
            <a:prstGeom prst="ellipse">
              <a:avLst/>
            </a:prstGeom>
            <a:solidFill>
              <a:srgbClr val="507EFF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07" name="Picture 307"/>
            <p:cNvPicPr/>
            <p:nvPr/>
          </p:nvPicPr>
          <p:blipFill>
            <a:blip r:embed="rId3"/>
            <a:srcRect l="20192" t="12525" r="21491"/>
            <a:stretch/>
          </p:blipFill>
          <p:spPr>
            <a:xfrm>
              <a:off x="0" y="219644"/>
              <a:ext cx="1580630" cy="1580628"/>
            </a:xfrm>
            <a:custGeom>
              <a:avLst/>
              <a:gdLst>
                <a:gd name="connsiteX0" fmla="*/ 790315 w 1580630"/>
                <a:gd name="connsiteY0" fmla="*/ 0 h 1580629"/>
                <a:gd name="connsiteX1" fmla="*/ 1580630 w 1580630"/>
                <a:gd name="connsiteY1" fmla="*/ 790315 h 1580629"/>
                <a:gd name="connsiteX2" fmla="*/ 871120 w 1580630"/>
                <a:gd name="connsiteY2" fmla="*/ 1576550 h 1580629"/>
                <a:gd name="connsiteX3" fmla="*/ 790336 w 1580630"/>
                <a:gd name="connsiteY3" fmla="*/ 1580629 h 1580629"/>
                <a:gd name="connsiteX4" fmla="*/ 790295 w 1580630"/>
                <a:gd name="connsiteY4" fmla="*/ 1580629 h 1580629"/>
                <a:gd name="connsiteX5" fmla="*/ 709510 w 1580630"/>
                <a:gd name="connsiteY5" fmla="*/ 1576550 h 1580629"/>
                <a:gd name="connsiteX6" fmla="*/ 0 w 1580630"/>
                <a:gd name="connsiteY6" fmla="*/ 790315 h 1580629"/>
                <a:gd name="connsiteX7" fmla="*/ 790315 w 1580630"/>
                <a:gd name="connsiteY7" fmla="*/ 0 h 1580629"/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580630"/>
                <a:gd name="ODFBottom" fmla="val 1580629"/>
                <a:gd name="ODFWidth" fmla="val 1580630"/>
                <a:gd name="ODFHeight" fmla="val 1580629"/>
              </a:gdLst>
              <a:ahLst/>
              <a:cxnLst/>
              <a:rect l="OXMLTextRectL" t="OXMLTextRectT" r="OXMLTextRectR" b="OXMLTextRectB"/>
              <a:pathLst>
                <a:path w="1580630" h="1580629">
                  <a:moveTo>
                    <a:pt x="790315" y="0"/>
                  </a:moveTo>
                  <a:cubicBezTo>
                    <a:pt x="1226794" y="0"/>
                    <a:pt x="1580630" y="353836"/>
                    <a:pt x="1580630" y="790315"/>
                  </a:cubicBezTo>
                  <a:cubicBezTo>
                    <a:pt x="1580630" y="1199514"/>
                    <a:pt x="1269642" y="1536078"/>
                    <a:pt x="871120" y="1576550"/>
                  </a:cubicBezTo>
                  <a:lnTo>
                    <a:pt x="790336" y="1580629"/>
                  </a:lnTo>
                  <a:lnTo>
                    <a:pt x="790295" y="1580629"/>
                  </a:lnTo>
                  <a:lnTo>
                    <a:pt x="709510" y="1576550"/>
                  </a:lnTo>
                  <a:cubicBezTo>
                    <a:pt x="310989" y="1536078"/>
                    <a:pt x="0" y="1199514"/>
                    <a:pt x="0" y="790315"/>
                  </a:cubicBezTo>
                  <a:cubicBezTo>
                    <a:pt x="0" y="353836"/>
                    <a:pt x="353836" y="0"/>
                    <a:pt x="790315" y="0"/>
                  </a:cubicBezTo>
                  <a:close/>
                </a:path>
              </a:pathLst>
            </a:custGeom>
          </p:spPr>
        </p:pic>
        <p:pic>
          <p:nvPicPr>
            <p:cNvPr id="309" name="Picture 309"/>
            <p:cNvPicPr/>
            <p:nvPr/>
          </p:nvPicPr>
          <p:blipFill>
            <a:blip r:embed="rId3"/>
            <a:srcRect l="30103" r="32934" b="27527"/>
            <a:stretch/>
          </p:blipFill>
          <p:spPr>
            <a:xfrm>
              <a:off x="267023" y="0"/>
              <a:ext cx="1001865" cy="1309546"/>
            </a:xfrm>
            <a:prstGeom prst="rect">
              <a:avLst/>
            </a:prstGeom>
          </p:spPr>
        </p:pic>
      </p:grpSp>
      <p:grpSp>
        <p:nvGrpSpPr>
          <p:cNvPr id="310" name="Shape 310"/>
          <p:cNvGrpSpPr/>
          <p:nvPr/>
        </p:nvGrpSpPr>
        <p:grpSpPr>
          <a:xfrm>
            <a:off x="523446" y="3878959"/>
            <a:ext cx="1580630" cy="1814004"/>
            <a:chOff x="0" y="0"/>
            <a:chExt cx="1580630" cy="1814004"/>
          </a:xfrm>
        </p:grpSpPr>
        <p:pic>
          <p:nvPicPr>
            <p:cNvPr id="312" name="Picture 312"/>
            <p:cNvPicPr/>
            <p:nvPr/>
          </p:nvPicPr>
          <p:blipFill>
            <a:blip r:embed="rId4"/>
            <a:srcRect l="19313" t="15219" r="20921" b="39956"/>
            <a:stretch/>
          </p:blipFill>
          <p:spPr>
            <a:xfrm>
              <a:off x="0" y="233374"/>
              <a:ext cx="1580630" cy="1580629"/>
            </a:xfrm>
            <a:custGeom>
              <a:avLst/>
              <a:gdLst>
                <a:gd name="connsiteX0" fmla="*/ 790315 w 1580630"/>
                <a:gd name="connsiteY0" fmla="*/ 0 h 1580630"/>
                <a:gd name="connsiteX1" fmla="*/ 1580630 w 1580630"/>
                <a:gd name="connsiteY1" fmla="*/ 790315 h 1580630"/>
                <a:gd name="connsiteX2" fmla="*/ 790315 w 1580630"/>
                <a:gd name="connsiteY2" fmla="*/ 1580630 h 1580630"/>
                <a:gd name="connsiteX3" fmla="*/ 0 w 1580630"/>
                <a:gd name="connsiteY3" fmla="*/ 790315 h 1580630"/>
                <a:gd name="connsiteX4" fmla="*/ 790315 w 1580630"/>
                <a:gd name="connsiteY4" fmla="*/ 0 h 1580630"/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580630"/>
                <a:gd name="ODFBottom" fmla="val 1580630"/>
                <a:gd name="ODFWidth" fmla="val 1580630"/>
                <a:gd name="ODFHeight" fmla="val 1580630"/>
              </a:gdLst>
              <a:ahLst/>
              <a:cxnLst/>
              <a:rect l="OXMLTextRectL" t="OXMLTextRectT" r="OXMLTextRectR" b="OXMLTextRectB"/>
              <a:pathLst>
                <a:path w="1580630" h="1580630">
                  <a:moveTo>
                    <a:pt x="790315" y="0"/>
                  </a:moveTo>
                  <a:cubicBezTo>
                    <a:pt x="1226794" y="0"/>
                    <a:pt x="1580630" y="353836"/>
                    <a:pt x="1580630" y="790315"/>
                  </a:cubicBezTo>
                  <a:cubicBezTo>
                    <a:pt x="1580630" y="1226794"/>
                    <a:pt x="1226794" y="1580630"/>
                    <a:pt x="790315" y="1580630"/>
                  </a:cubicBezTo>
                  <a:cubicBezTo>
                    <a:pt x="353836" y="1580630"/>
                    <a:pt x="0" y="1226794"/>
                    <a:pt x="0" y="790315"/>
                  </a:cubicBezTo>
                  <a:cubicBezTo>
                    <a:pt x="0" y="353836"/>
                    <a:pt x="353836" y="0"/>
                    <a:pt x="790315" y="0"/>
                  </a:cubicBezTo>
                  <a:close/>
                </a:path>
              </a:pathLst>
            </a:custGeom>
          </p:spPr>
        </p:pic>
        <p:pic>
          <p:nvPicPr>
            <p:cNvPr id="314" name="Picture 314"/>
            <p:cNvPicPr/>
            <p:nvPr/>
          </p:nvPicPr>
          <p:blipFill>
            <a:blip r:embed="rId4"/>
            <a:srcRect l="27993" t="8705" r="30301" b="50535"/>
            <a:stretch/>
          </p:blipFill>
          <p:spPr>
            <a:xfrm>
              <a:off x="233102" y="0"/>
              <a:ext cx="1102994" cy="1437304"/>
            </a:xfrm>
            <a:prstGeom prst="rect">
              <a:avLst/>
            </a:prstGeom>
          </p:spPr>
        </p:pic>
      </p:grpSp>
      <p:grpSp>
        <p:nvGrpSpPr>
          <p:cNvPr id="315" name="Shape 315"/>
          <p:cNvGrpSpPr/>
          <p:nvPr/>
        </p:nvGrpSpPr>
        <p:grpSpPr>
          <a:xfrm>
            <a:off x="2640522" y="1184503"/>
            <a:ext cx="1896188" cy="2424326"/>
            <a:chOff x="0" y="0"/>
            <a:chExt cx="1896188" cy="2424326"/>
          </a:xfrm>
        </p:grpSpPr>
        <p:grpSp>
          <p:nvGrpSpPr>
            <p:cNvPr id="316" name="Shape 316"/>
            <p:cNvGrpSpPr/>
            <p:nvPr/>
          </p:nvGrpSpPr>
          <p:grpSpPr>
            <a:xfrm>
              <a:off x="0" y="1779274"/>
              <a:ext cx="1896188" cy="645051"/>
              <a:chOff x="0" y="0"/>
              <a:chExt cx="1896188" cy="645051"/>
            </a:xfrm>
          </p:grpSpPr>
          <p:sp>
            <p:nvSpPr>
              <p:cNvPr id="317" name="Shape 317"/>
              <p:cNvSpPr txBox="1"/>
              <p:nvPr/>
            </p:nvSpPr>
            <p:spPr>
              <a:xfrm>
                <a:off x="0" y="0"/>
                <a:ext cx="1896188" cy="30777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ctr"/>
                <a:r>
                  <a:rPr sz="1400" b="1">
                    <a:solidFill>
                      <a:schemeClr val="tx1"/>
                    </a:solidFill>
                    <a:latin typeface="Montserrat SemiBold"/>
                    <a:ea typeface="Montserrat SemiBold"/>
                    <a:cs typeface="Montserrat SemiBold"/>
                  </a:rPr>
                  <a:t>Диана Гурцкая </a:t>
                </a:r>
                <a:endParaRPr sz="1400">
                  <a:solidFill>
                    <a:schemeClr val="tx1"/>
                  </a:solidFill>
                  <a:latin typeface="Montserrat"/>
                  <a:ea typeface="Montserrat"/>
                  <a:cs typeface="Montserrat"/>
                </a:endParaRPr>
              </a:p>
            </p:txBody>
          </p:sp>
          <p:sp>
            <p:nvSpPr>
              <p:cNvPr id="318" name="Shape 318"/>
              <p:cNvSpPr txBox="1"/>
              <p:nvPr/>
            </p:nvSpPr>
            <p:spPr>
              <a:xfrm>
                <a:off x="50001" y="214164"/>
                <a:ext cx="1846186" cy="43088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ctr"/>
                <a:r>
                  <a:rPr sz="1100">
                    <a:solidFill>
                      <a:schemeClr val="tx1"/>
                    </a:solidFill>
                    <a:latin typeface="Montserrat"/>
                    <a:ea typeface="Montserrat"/>
                    <a:cs typeface="Montserrat"/>
                  </a:rPr>
                  <a:t>Народная артистка России</a:t>
                </a:r>
                <a:endPara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19" name="Shape 319"/>
            <p:cNvGrpSpPr/>
            <p:nvPr/>
          </p:nvGrpSpPr>
          <p:grpSpPr>
            <a:xfrm>
              <a:off x="150850" y="0"/>
              <a:ext cx="1619175" cy="1767823"/>
              <a:chOff x="0" y="0"/>
              <a:chExt cx="1619175" cy="1767823"/>
            </a:xfrm>
          </p:grpSpPr>
          <p:sp>
            <p:nvSpPr>
              <p:cNvPr id="320" name="Shape 320"/>
              <p:cNvSpPr/>
              <p:nvPr/>
            </p:nvSpPr>
            <p:spPr>
              <a:xfrm>
                <a:off x="0" y="183380"/>
                <a:ext cx="1580629" cy="1580629"/>
              </a:xfrm>
              <a:prstGeom prst="ellipse">
                <a:avLst/>
              </a:prstGeom>
              <a:solidFill>
                <a:srgbClr val="507EFF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marL="0" indent="0" algn="ctr"/>
                <a:endParaRPr sz="18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21" name="Shape 321"/>
              <p:cNvGrpSpPr/>
              <p:nvPr/>
            </p:nvGrpSpPr>
            <p:grpSpPr>
              <a:xfrm>
                <a:off x="6930" y="0"/>
                <a:ext cx="1612245" cy="1767823"/>
                <a:chOff x="0" y="0"/>
                <a:chExt cx="1612245" cy="1767823"/>
              </a:xfrm>
            </p:grpSpPr>
            <p:pic>
              <p:nvPicPr>
                <p:cNvPr id="323" name="Picture 323"/>
                <p:cNvPicPr/>
                <p:nvPr/>
              </p:nvPicPr>
              <p:blipFill>
                <a:blip r:embed="rId5"/>
                <a:srcRect l="9903" t="9168" r="14726" b="15462"/>
                <a:stretch/>
              </p:blipFill>
              <p:spPr>
                <a:xfrm>
                  <a:off x="0" y="187192"/>
                  <a:ext cx="1580630" cy="1580629"/>
                </a:xfrm>
                <a:custGeom>
                  <a:avLst/>
                  <a:gdLst>
                    <a:gd name="connsiteX0" fmla="*/ 790315 w 1580630"/>
                    <a:gd name="connsiteY0" fmla="*/ 0 h 1580630"/>
                    <a:gd name="connsiteX1" fmla="*/ 1580630 w 1580630"/>
                    <a:gd name="connsiteY1" fmla="*/ 790315 h 1580630"/>
                    <a:gd name="connsiteX2" fmla="*/ 790315 w 1580630"/>
                    <a:gd name="connsiteY2" fmla="*/ 1580630 h 1580630"/>
                    <a:gd name="connsiteX3" fmla="*/ 0 w 1580630"/>
                    <a:gd name="connsiteY3" fmla="*/ 790315 h 1580630"/>
                    <a:gd name="connsiteX4" fmla="*/ 790315 w 1580630"/>
                    <a:gd name="connsiteY4" fmla="*/ 0 h 1580630"/>
                    <a:gd name="OXMLTextRectL" fmla="val 0"/>
                    <a:gd name="OXMLTextRectT" fmla="val 0"/>
                    <a:gd name="OXMLTextRectR" fmla="val w"/>
                    <a:gd name="OXMLTextRectB" fmla="val h"/>
                    <a:gd name="COTextRectL" fmla="*/ OXMLTextRectL 1 w"/>
                    <a:gd name="COTextRectT" fmla="*/ OXMLTextRectT 1 h"/>
                    <a:gd name="COTextRectR" fmla="*/ OXMLTextRectR 1 w"/>
                    <a:gd name="COTextRectB" fmla="*/ OXMLTextRectB 1 h"/>
                    <a:gd name="ODFLeft" fmla="val 0"/>
                    <a:gd name="ODFTop" fmla="val 0"/>
                    <a:gd name="ODFRight" fmla="val 1580630"/>
                    <a:gd name="ODFBottom" fmla="val 1580630"/>
                    <a:gd name="ODFWidth" fmla="val 1580630"/>
                    <a:gd name="ODFHeight" fmla="val 1580630"/>
                  </a:gdLst>
                  <a:ahLst/>
                  <a:cxnLst/>
                  <a:rect l="OXMLTextRectL" t="OXMLTextRectT" r="OXMLTextRectR" b="OXMLTextRectB"/>
                  <a:pathLst>
                    <a:path w="1580630" h="1580630">
                      <a:moveTo>
                        <a:pt x="790315" y="0"/>
                      </a:moveTo>
                      <a:cubicBezTo>
                        <a:pt x="1226794" y="0"/>
                        <a:pt x="1580630" y="353836"/>
                        <a:pt x="1580630" y="790315"/>
                      </a:cubicBezTo>
                      <a:cubicBezTo>
                        <a:pt x="1580630" y="1226794"/>
                        <a:pt x="1226794" y="1580630"/>
                        <a:pt x="790315" y="1580630"/>
                      </a:cubicBezTo>
                      <a:cubicBezTo>
                        <a:pt x="353836" y="1580630"/>
                        <a:pt x="0" y="1226794"/>
                        <a:pt x="0" y="790315"/>
                      </a:cubicBezTo>
                      <a:cubicBezTo>
                        <a:pt x="0" y="353836"/>
                        <a:pt x="353836" y="0"/>
                        <a:pt x="790315" y="0"/>
                      </a:cubicBezTo>
                      <a:close/>
                    </a:path>
                  </a:pathLst>
                </a:custGeom>
              </p:spPr>
            </p:pic>
            <p:pic>
              <p:nvPicPr>
                <p:cNvPr id="325" name="Picture 325"/>
                <p:cNvPicPr/>
                <p:nvPr/>
              </p:nvPicPr>
              <p:blipFill>
                <a:blip r:embed="rId5"/>
                <a:srcRect l="11309" r="13321" b="36636"/>
                <a:stretch/>
              </p:blipFill>
              <p:spPr>
                <a:xfrm>
                  <a:off x="31615" y="0"/>
                  <a:ext cx="1580629" cy="1328848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326" name="Shape 326"/>
          <p:cNvGrpSpPr/>
          <p:nvPr/>
        </p:nvGrpSpPr>
        <p:grpSpPr>
          <a:xfrm>
            <a:off x="5169521" y="3841396"/>
            <a:ext cx="1580629" cy="1851566"/>
            <a:chOff x="0" y="0"/>
            <a:chExt cx="1580629" cy="1851566"/>
          </a:xfrm>
        </p:grpSpPr>
        <p:pic>
          <p:nvPicPr>
            <p:cNvPr id="328" name="Picture 328"/>
            <p:cNvPicPr/>
            <p:nvPr/>
          </p:nvPicPr>
          <p:blipFill>
            <a:blip r:embed="rId6"/>
            <a:srcRect l="17982" t="9333" r="27639" b="38148"/>
            <a:stretch/>
          </p:blipFill>
          <p:spPr>
            <a:xfrm>
              <a:off x="0" y="270935"/>
              <a:ext cx="1580629" cy="1580629"/>
            </a:xfrm>
            <a:custGeom>
              <a:avLst/>
              <a:gdLst>
                <a:gd name="connsiteX0" fmla="*/ 790315 w 1580630"/>
                <a:gd name="connsiteY0" fmla="*/ 0 h 1580630"/>
                <a:gd name="connsiteX1" fmla="*/ 1580630 w 1580630"/>
                <a:gd name="connsiteY1" fmla="*/ 790315 h 1580630"/>
                <a:gd name="connsiteX2" fmla="*/ 790315 w 1580630"/>
                <a:gd name="connsiteY2" fmla="*/ 1580630 h 1580630"/>
                <a:gd name="connsiteX3" fmla="*/ 0 w 1580630"/>
                <a:gd name="connsiteY3" fmla="*/ 790315 h 1580630"/>
                <a:gd name="connsiteX4" fmla="*/ 790315 w 1580630"/>
                <a:gd name="connsiteY4" fmla="*/ 0 h 1580630"/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580630"/>
                <a:gd name="ODFBottom" fmla="val 1580630"/>
                <a:gd name="ODFWidth" fmla="val 1580630"/>
                <a:gd name="ODFHeight" fmla="val 1580630"/>
              </a:gdLst>
              <a:ahLst/>
              <a:cxnLst/>
              <a:rect l="OXMLTextRectL" t="OXMLTextRectT" r="OXMLTextRectR" b="OXMLTextRectB"/>
              <a:pathLst>
                <a:path w="1580630" h="1580630">
                  <a:moveTo>
                    <a:pt x="790315" y="0"/>
                  </a:moveTo>
                  <a:cubicBezTo>
                    <a:pt x="1226794" y="0"/>
                    <a:pt x="1580630" y="353836"/>
                    <a:pt x="1580630" y="790315"/>
                  </a:cubicBezTo>
                  <a:cubicBezTo>
                    <a:pt x="1580630" y="1226794"/>
                    <a:pt x="1226794" y="1580630"/>
                    <a:pt x="790315" y="1580630"/>
                  </a:cubicBezTo>
                  <a:cubicBezTo>
                    <a:pt x="353836" y="1580630"/>
                    <a:pt x="0" y="1226794"/>
                    <a:pt x="0" y="790315"/>
                  </a:cubicBezTo>
                  <a:cubicBezTo>
                    <a:pt x="0" y="353836"/>
                    <a:pt x="353836" y="0"/>
                    <a:pt x="790315" y="0"/>
                  </a:cubicBezTo>
                  <a:close/>
                </a:path>
              </a:pathLst>
            </a:custGeom>
          </p:spPr>
        </p:pic>
        <p:pic>
          <p:nvPicPr>
            <p:cNvPr id="330" name="Picture 330"/>
            <p:cNvPicPr/>
            <p:nvPr/>
          </p:nvPicPr>
          <p:blipFill>
            <a:blip r:embed="rId6"/>
            <a:srcRect l="25535" r="30485" b="49447"/>
            <a:stretch/>
          </p:blipFill>
          <p:spPr>
            <a:xfrm>
              <a:off x="203969" y="0"/>
              <a:ext cx="1278374" cy="1521457"/>
            </a:xfrm>
            <a:prstGeom prst="rect">
              <a:avLst/>
            </a:prstGeom>
          </p:spPr>
        </p:pic>
      </p:grpSp>
      <p:grpSp>
        <p:nvGrpSpPr>
          <p:cNvPr id="331" name="Shape 331"/>
          <p:cNvGrpSpPr/>
          <p:nvPr/>
        </p:nvGrpSpPr>
        <p:grpSpPr>
          <a:xfrm>
            <a:off x="2431431" y="3989034"/>
            <a:ext cx="2540347" cy="2402681"/>
            <a:chOff x="0" y="0"/>
            <a:chExt cx="2540347" cy="2402681"/>
          </a:xfrm>
        </p:grpSpPr>
        <p:grpSp>
          <p:nvGrpSpPr>
            <p:cNvPr id="332" name="Shape 332"/>
            <p:cNvGrpSpPr/>
            <p:nvPr/>
          </p:nvGrpSpPr>
          <p:grpSpPr>
            <a:xfrm>
              <a:off x="0" y="1729806"/>
              <a:ext cx="2540347" cy="672875"/>
              <a:chOff x="0" y="0"/>
              <a:chExt cx="2540347" cy="672875"/>
            </a:xfrm>
          </p:grpSpPr>
          <p:sp>
            <p:nvSpPr>
              <p:cNvPr id="333" name="Shape 333"/>
              <p:cNvSpPr txBox="1"/>
              <p:nvPr/>
            </p:nvSpPr>
            <p:spPr>
              <a:xfrm>
                <a:off x="416719" y="0"/>
                <a:ext cx="1435999" cy="30777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ctr"/>
                <a:r>
                  <a:rPr sz="1400" b="1">
                    <a:solidFill>
                      <a:schemeClr val="tx1"/>
                    </a:solidFill>
                    <a:latin typeface="Montserrat SemiBold"/>
                    <a:ea typeface="Montserrat SemiBold"/>
                    <a:cs typeface="Montserrat SemiBold"/>
                  </a:rPr>
                  <a:t>Олег Рой</a:t>
                </a:r>
                <a:endParaRPr sz="1400">
                  <a:solidFill>
                    <a:schemeClr val="tx1"/>
                  </a:solidFill>
                  <a:latin typeface="Montserrat"/>
                  <a:ea typeface="Montserrat"/>
                  <a:cs typeface="Montserrat"/>
                </a:endParaRPr>
              </a:p>
            </p:txBody>
          </p:sp>
          <p:sp>
            <p:nvSpPr>
              <p:cNvPr id="334" name="Shape 334"/>
              <p:cNvSpPr txBox="1"/>
              <p:nvPr/>
            </p:nvSpPr>
            <p:spPr>
              <a:xfrm>
                <a:off x="0" y="241987"/>
                <a:ext cx="2540347" cy="43088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ctr"/>
                <a:r>
                  <a:rPr sz="1100">
                    <a:solidFill>
                      <a:schemeClr val="tx1"/>
                    </a:solidFill>
                    <a:latin typeface="Montserrat"/>
                    <a:ea typeface="Montserrat"/>
                    <a:cs typeface="Montserrat"/>
                  </a:rPr>
                  <a:t>писатель, сценарист, продюсер, общественный деятель</a:t>
                </a:r>
                <a:endPara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35" name="Shape 335"/>
            <p:cNvGrpSpPr/>
            <p:nvPr/>
          </p:nvGrpSpPr>
          <p:grpSpPr>
            <a:xfrm>
              <a:off x="330969" y="0"/>
              <a:ext cx="1610555" cy="1706336"/>
              <a:chOff x="0" y="0"/>
              <a:chExt cx="1610555" cy="1706336"/>
            </a:xfrm>
          </p:grpSpPr>
          <p:sp>
            <p:nvSpPr>
              <p:cNvPr id="336" name="Shape 336"/>
              <p:cNvSpPr/>
              <p:nvPr/>
            </p:nvSpPr>
            <p:spPr>
              <a:xfrm>
                <a:off x="28397" y="121420"/>
                <a:ext cx="1580628" cy="1580629"/>
              </a:xfrm>
              <a:prstGeom prst="ellipse">
                <a:avLst/>
              </a:prstGeom>
              <a:solidFill>
                <a:srgbClr val="507EFF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marL="0" indent="0" algn="ctr"/>
                <a:endParaRPr sz="18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338" name="Picture 338"/>
              <p:cNvPicPr/>
              <p:nvPr/>
            </p:nvPicPr>
            <p:blipFill>
              <a:blip r:embed="rId7"/>
              <a:srcRect l="7008" t="6969" r="11544" b="11584"/>
              <a:stretch/>
            </p:blipFill>
            <p:spPr>
              <a:xfrm>
                <a:off x="29925" y="125706"/>
                <a:ext cx="1580629" cy="1580629"/>
              </a:xfrm>
              <a:custGeom>
                <a:avLst/>
                <a:gdLst>
                  <a:gd name="connsiteX0" fmla="*/ 790315 w 1580630"/>
                  <a:gd name="connsiteY0" fmla="*/ 0 h 1580630"/>
                  <a:gd name="connsiteX1" fmla="*/ 1580630 w 1580630"/>
                  <a:gd name="connsiteY1" fmla="*/ 790315 h 1580630"/>
                  <a:gd name="connsiteX2" fmla="*/ 790315 w 1580630"/>
                  <a:gd name="connsiteY2" fmla="*/ 1580630 h 1580630"/>
                  <a:gd name="connsiteX3" fmla="*/ 0 w 1580630"/>
                  <a:gd name="connsiteY3" fmla="*/ 790315 h 1580630"/>
                  <a:gd name="connsiteX4" fmla="*/ 790315 w 1580630"/>
                  <a:gd name="connsiteY4" fmla="*/ 0 h 1580630"/>
                  <a:gd name="OXMLTextRectL" fmla="val 0"/>
                  <a:gd name="OXMLTextRectT" fmla="val 0"/>
                  <a:gd name="OXMLTextRectR" fmla="val w"/>
                  <a:gd name="OXMLTextRectB" fmla="val h"/>
                  <a:gd name="COTextRectL" fmla="*/ OXMLTextRectL 1 w"/>
                  <a:gd name="COTextRectT" fmla="*/ OXMLTextRectT 1 h"/>
                  <a:gd name="COTextRectR" fmla="*/ OXMLTextRectR 1 w"/>
                  <a:gd name="COTextRectB" fmla="*/ OXMLTextRectB 1 h"/>
                  <a:gd name="ODFLeft" fmla="val 0"/>
                  <a:gd name="ODFTop" fmla="val 0"/>
                  <a:gd name="ODFRight" fmla="val 1580630"/>
                  <a:gd name="ODFBottom" fmla="val 1580630"/>
                  <a:gd name="ODFWidth" fmla="val 1580630"/>
                  <a:gd name="ODFHeight" fmla="val 1580630"/>
                </a:gdLst>
                <a:ahLst/>
                <a:cxnLst/>
                <a:rect l="OXMLTextRectL" t="OXMLTextRectT" r="OXMLTextRectR" b="OXMLTextRectB"/>
                <a:pathLst>
                  <a:path w="1580630" h="1580630">
                    <a:moveTo>
                      <a:pt x="790315" y="0"/>
                    </a:moveTo>
                    <a:cubicBezTo>
                      <a:pt x="1226794" y="0"/>
                      <a:pt x="1580630" y="353836"/>
                      <a:pt x="1580630" y="790315"/>
                    </a:cubicBezTo>
                    <a:cubicBezTo>
                      <a:pt x="1580630" y="1226794"/>
                      <a:pt x="1226794" y="1580630"/>
                      <a:pt x="790315" y="1580630"/>
                    </a:cubicBezTo>
                    <a:cubicBezTo>
                      <a:pt x="353836" y="1580630"/>
                      <a:pt x="0" y="1226794"/>
                      <a:pt x="0" y="790315"/>
                    </a:cubicBezTo>
                    <a:cubicBezTo>
                      <a:pt x="0" y="353836"/>
                      <a:pt x="353836" y="0"/>
                      <a:pt x="790315" y="0"/>
                    </a:cubicBezTo>
                    <a:close/>
                  </a:path>
                </a:pathLst>
              </a:custGeom>
            </p:spPr>
          </p:pic>
          <p:pic>
            <p:nvPicPr>
              <p:cNvPr id="340" name="Picture 340"/>
              <p:cNvPicPr/>
              <p:nvPr/>
            </p:nvPicPr>
            <p:blipFill>
              <a:blip r:embed="rId7"/>
              <a:srcRect l="5985" r="12566" b="46767"/>
              <a:stretch/>
            </p:blipFill>
            <p:spPr>
              <a:xfrm>
                <a:off x="0" y="0"/>
                <a:ext cx="1580628" cy="1033086"/>
              </a:xfrm>
              <a:prstGeom prst="rect">
                <a:avLst/>
              </a:prstGeom>
            </p:spPr>
          </p:pic>
        </p:grpSp>
      </p:grpSp>
      <p:grpSp>
        <p:nvGrpSpPr>
          <p:cNvPr id="341" name="Shape 341"/>
          <p:cNvGrpSpPr/>
          <p:nvPr/>
        </p:nvGrpSpPr>
        <p:grpSpPr>
          <a:xfrm>
            <a:off x="6994958" y="3956548"/>
            <a:ext cx="2866856" cy="2473547"/>
            <a:chOff x="0" y="0"/>
            <a:chExt cx="2866856" cy="2473547"/>
          </a:xfrm>
        </p:grpSpPr>
        <p:grpSp>
          <p:nvGrpSpPr>
            <p:cNvPr id="342" name="Shape 342"/>
            <p:cNvGrpSpPr/>
            <p:nvPr/>
          </p:nvGrpSpPr>
          <p:grpSpPr>
            <a:xfrm>
              <a:off x="0" y="1762712"/>
              <a:ext cx="2866856" cy="710834"/>
              <a:chOff x="0" y="0"/>
              <a:chExt cx="2866856" cy="710834"/>
            </a:xfrm>
          </p:grpSpPr>
          <p:sp>
            <p:nvSpPr>
              <p:cNvPr id="343" name="Shape 343"/>
              <p:cNvSpPr txBox="1"/>
              <p:nvPr/>
            </p:nvSpPr>
            <p:spPr>
              <a:xfrm>
                <a:off x="0" y="0"/>
                <a:ext cx="2866856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ctr"/>
                <a:r>
                  <a:rPr sz="1400" b="1">
                    <a:solidFill>
                      <a:schemeClr val="tx1"/>
                    </a:solidFill>
                    <a:latin typeface="Montserrat SemiBold"/>
                    <a:ea typeface="Montserrat SemiBold"/>
                    <a:cs typeface="Montserrat SemiBold"/>
                  </a:rPr>
                  <a:t>Владислав Головин («Струна»)</a:t>
                </a:r>
                <a:endParaRPr sz="1400">
                  <a:solidFill>
                    <a:schemeClr val="tx1"/>
                  </a:solidFill>
                  <a:latin typeface="Montserrat"/>
                  <a:ea typeface="Montserrat"/>
                  <a:cs typeface="Montserrat"/>
                </a:endParaRPr>
              </a:p>
            </p:txBody>
          </p:sp>
          <p:sp>
            <p:nvSpPr>
              <p:cNvPr id="344" name="Shape 344"/>
              <p:cNvSpPr txBox="1"/>
              <p:nvPr/>
            </p:nvSpPr>
            <p:spPr>
              <a:xfrm>
                <a:off x="755300" y="449224"/>
                <a:ext cx="1356257" cy="26161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ctr"/>
                <a:r>
                  <a:rPr sz="1100">
                    <a:solidFill>
                      <a:schemeClr val="tx1"/>
                    </a:solidFill>
                    <a:latin typeface="Montserrat"/>
                    <a:ea typeface="Montserrat"/>
                    <a:cs typeface="Montserrat"/>
                  </a:rPr>
                  <a:t>Герой России </a:t>
                </a:r>
                <a:endPara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45" name="Shape 345"/>
            <p:cNvGrpSpPr/>
            <p:nvPr/>
          </p:nvGrpSpPr>
          <p:grpSpPr>
            <a:xfrm>
              <a:off x="342500" y="0"/>
              <a:ext cx="1883595" cy="1740007"/>
              <a:chOff x="0" y="0"/>
              <a:chExt cx="1883595" cy="1740007"/>
            </a:xfrm>
          </p:grpSpPr>
          <p:sp>
            <p:nvSpPr>
              <p:cNvPr id="346" name="Shape 346"/>
              <p:cNvSpPr/>
              <p:nvPr/>
            </p:nvSpPr>
            <p:spPr>
              <a:xfrm>
                <a:off x="302966" y="159377"/>
                <a:ext cx="1580629" cy="1580629"/>
              </a:xfrm>
              <a:prstGeom prst="ellipse">
                <a:avLst/>
              </a:prstGeom>
              <a:solidFill>
                <a:srgbClr val="507EFF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marL="0" indent="0" algn="ctr"/>
                <a:endParaRPr sz="18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348" name="Picture 348"/>
              <p:cNvPicPr/>
              <p:nvPr/>
            </p:nvPicPr>
            <p:blipFill>
              <a:blip r:embed="rId8"/>
              <a:srcRect l="16644" t="7869" b="18371"/>
              <a:stretch/>
            </p:blipFill>
            <p:spPr>
              <a:xfrm>
                <a:off x="308476" y="159377"/>
                <a:ext cx="1544860" cy="1580629"/>
              </a:xfrm>
              <a:custGeom>
                <a:avLst/>
                <a:gdLst>
                  <a:gd name="connsiteX0" fmla="*/ 790315 w 1544860"/>
                  <a:gd name="connsiteY0" fmla="*/ 0 h 1580630"/>
                  <a:gd name="connsiteX1" fmla="*/ 1518523 w 1544860"/>
                  <a:gd name="connsiteY1" fmla="*/ 482689 h 1580630"/>
                  <a:gd name="connsiteX2" fmla="*/ 1544860 w 1544860"/>
                  <a:gd name="connsiteY2" fmla="*/ 567532 h 1580630"/>
                  <a:gd name="connsiteX3" fmla="*/ 1544860 w 1544860"/>
                  <a:gd name="connsiteY3" fmla="*/ 1013098 h 1580630"/>
                  <a:gd name="connsiteX4" fmla="*/ 1518523 w 1544860"/>
                  <a:gd name="connsiteY4" fmla="*/ 1097942 h 1580630"/>
                  <a:gd name="connsiteX5" fmla="*/ 790315 w 1544860"/>
                  <a:gd name="connsiteY5" fmla="*/ 1580630 h 1580630"/>
                  <a:gd name="connsiteX6" fmla="*/ 0 w 1544860"/>
                  <a:gd name="connsiteY6" fmla="*/ 790315 h 1580630"/>
                  <a:gd name="connsiteX7" fmla="*/ 790315 w 1544860"/>
                  <a:gd name="connsiteY7" fmla="*/ 0 h 1580630"/>
                  <a:gd name="OXMLTextRectL" fmla="val 0"/>
                  <a:gd name="OXMLTextRectT" fmla="val 0"/>
                  <a:gd name="OXMLTextRectR" fmla="val w"/>
                  <a:gd name="OXMLTextRectB" fmla="val h"/>
                  <a:gd name="COTextRectL" fmla="*/ OXMLTextRectL 1 w"/>
                  <a:gd name="COTextRectT" fmla="*/ OXMLTextRectT 1 h"/>
                  <a:gd name="COTextRectR" fmla="*/ OXMLTextRectR 1 w"/>
                  <a:gd name="COTextRectB" fmla="*/ OXMLTextRectB 1 h"/>
                  <a:gd name="ODFLeft" fmla="val 0"/>
                  <a:gd name="ODFTop" fmla="val 0"/>
                  <a:gd name="ODFRight" fmla="val 1544860"/>
                  <a:gd name="ODFBottom" fmla="val 1580630"/>
                  <a:gd name="ODFWidth" fmla="val 1544860"/>
                  <a:gd name="ODFHeight" fmla="val 1580630"/>
                </a:gdLst>
                <a:ahLst/>
                <a:cxnLst/>
                <a:rect l="OXMLTextRectL" t="OXMLTextRectT" r="OXMLTextRectR" b="OXMLTextRectB"/>
                <a:pathLst>
                  <a:path w="1544860" h="1580630">
                    <a:moveTo>
                      <a:pt x="790315" y="0"/>
                    </a:moveTo>
                    <a:cubicBezTo>
                      <a:pt x="1117674" y="0"/>
                      <a:pt x="1398547" y="199033"/>
                      <a:pt x="1518523" y="482689"/>
                    </a:cubicBezTo>
                    <a:lnTo>
                      <a:pt x="1544860" y="567532"/>
                    </a:lnTo>
                    <a:lnTo>
                      <a:pt x="1544860" y="1013098"/>
                    </a:lnTo>
                    <a:lnTo>
                      <a:pt x="1518523" y="1097942"/>
                    </a:lnTo>
                    <a:cubicBezTo>
                      <a:pt x="1398547" y="1381598"/>
                      <a:pt x="1117674" y="1580630"/>
                      <a:pt x="790315" y="1580630"/>
                    </a:cubicBezTo>
                    <a:cubicBezTo>
                      <a:pt x="353836" y="1580630"/>
                      <a:pt x="0" y="1226794"/>
                      <a:pt x="0" y="790315"/>
                    </a:cubicBezTo>
                    <a:cubicBezTo>
                      <a:pt x="0" y="353836"/>
                      <a:pt x="353836" y="0"/>
                      <a:pt x="790315" y="0"/>
                    </a:cubicBezTo>
                    <a:close/>
                  </a:path>
                </a:pathLst>
              </a:custGeom>
            </p:spPr>
          </p:pic>
          <p:pic>
            <p:nvPicPr>
              <p:cNvPr id="350" name="Picture 350"/>
              <p:cNvPicPr/>
              <p:nvPr/>
            </p:nvPicPr>
            <p:blipFill>
              <a:blip r:embed="rId8"/>
              <a:srcRect b="46370"/>
              <a:stretch/>
            </p:blipFill>
            <p:spPr>
              <a:xfrm>
                <a:off x="0" y="0"/>
                <a:ext cx="1853337" cy="1149234"/>
              </a:xfrm>
              <a:prstGeom prst="rect">
                <a:avLst/>
              </a:prstGeom>
            </p:spPr>
          </p:pic>
        </p:grpSp>
      </p:grpSp>
      <p:pic>
        <p:nvPicPr>
          <p:cNvPr id="352" name="Picture 352"/>
          <p:cNvPicPr/>
          <p:nvPr/>
        </p:nvPicPr>
        <p:blipFill>
          <a:blip r:embed="rId9"/>
          <a:stretch/>
        </p:blipFill>
        <p:spPr>
          <a:xfrm>
            <a:off x="9910994" y="-13655"/>
            <a:ext cx="1724997" cy="1293748"/>
          </a:xfrm>
          <a:prstGeom prst="rect">
            <a:avLst/>
          </a:prstGeom>
        </p:spPr>
      </p:pic>
      <p:grpSp>
        <p:nvGrpSpPr>
          <p:cNvPr id="353" name="Shape 353"/>
          <p:cNvGrpSpPr/>
          <p:nvPr/>
        </p:nvGrpSpPr>
        <p:grpSpPr>
          <a:xfrm>
            <a:off x="9472761" y="3931045"/>
            <a:ext cx="2866856" cy="2453499"/>
            <a:chOff x="0" y="0"/>
            <a:chExt cx="2866856" cy="2453499"/>
          </a:xfrm>
        </p:grpSpPr>
        <p:grpSp>
          <p:nvGrpSpPr>
            <p:cNvPr id="354" name="Shape 354"/>
            <p:cNvGrpSpPr/>
            <p:nvPr/>
          </p:nvGrpSpPr>
          <p:grpSpPr>
            <a:xfrm>
              <a:off x="0" y="1783481"/>
              <a:ext cx="2866856" cy="670018"/>
              <a:chOff x="0" y="0"/>
              <a:chExt cx="2866856" cy="670018"/>
            </a:xfrm>
          </p:grpSpPr>
          <p:sp>
            <p:nvSpPr>
              <p:cNvPr id="355" name="Shape 355"/>
              <p:cNvSpPr txBox="1"/>
              <p:nvPr/>
            </p:nvSpPr>
            <p:spPr>
              <a:xfrm>
                <a:off x="0" y="0"/>
                <a:ext cx="2866856" cy="30777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ctr"/>
                <a:r>
                  <a:rPr sz="1400" b="1">
                    <a:solidFill>
                      <a:schemeClr val="tx1"/>
                    </a:solidFill>
                    <a:latin typeface="Montserrat SemiBold"/>
                    <a:ea typeface="Montserrat SemiBold"/>
                    <a:cs typeface="Montserrat SemiBold"/>
                  </a:rPr>
                  <a:t>Мария Ситтель </a:t>
                </a:r>
                <a:endParaRPr sz="1400">
                  <a:solidFill>
                    <a:schemeClr val="tx1"/>
                  </a:solidFill>
                  <a:latin typeface="Montserrat"/>
                  <a:ea typeface="Montserrat"/>
                  <a:cs typeface="Montserrat"/>
                </a:endParaRPr>
              </a:p>
            </p:txBody>
          </p:sp>
          <p:sp>
            <p:nvSpPr>
              <p:cNvPr id="356" name="Shape 356"/>
              <p:cNvSpPr txBox="1"/>
              <p:nvPr/>
            </p:nvSpPr>
            <p:spPr>
              <a:xfrm>
                <a:off x="369584" y="239131"/>
                <a:ext cx="2009450" cy="43088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ctr"/>
                <a:r>
                  <a:rPr sz="1100">
                    <a:solidFill>
                      <a:schemeClr val="tx1"/>
                    </a:solidFill>
                    <a:latin typeface="Montserrat"/>
                    <a:ea typeface="Montserrat"/>
                    <a:cs typeface="Montserrat"/>
                  </a:rPr>
                  <a:t>телеведущая и журналист</a:t>
                </a:r>
                <a:endPara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57" name="Shape 357"/>
            <p:cNvGrpSpPr/>
            <p:nvPr/>
          </p:nvGrpSpPr>
          <p:grpSpPr>
            <a:xfrm>
              <a:off x="583994" y="0"/>
              <a:ext cx="1716643" cy="1769417"/>
              <a:chOff x="0" y="0"/>
              <a:chExt cx="1716643" cy="1769417"/>
            </a:xfrm>
          </p:grpSpPr>
          <p:sp>
            <p:nvSpPr>
              <p:cNvPr id="358" name="Shape 358"/>
              <p:cNvSpPr/>
              <p:nvPr/>
            </p:nvSpPr>
            <p:spPr>
              <a:xfrm>
                <a:off x="0" y="186554"/>
                <a:ext cx="1580628" cy="1580629"/>
              </a:xfrm>
              <a:prstGeom prst="ellipse">
                <a:avLst/>
              </a:prstGeom>
              <a:solidFill>
                <a:srgbClr val="507EFF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marL="0" indent="0" algn="ctr"/>
                <a:endParaRPr sz="18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360" name="Picture 360"/>
              <p:cNvPicPr/>
              <p:nvPr/>
            </p:nvPicPr>
            <p:blipFill>
              <a:blip r:embed="rId10"/>
              <a:srcRect l="8486" t="8989" r="18229" b="17726"/>
              <a:stretch/>
            </p:blipFill>
            <p:spPr>
              <a:xfrm>
                <a:off x="970" y="188786"/>
                <a:ext cx="1580630" cy="1580630"/>
              </a:xfrm>
              <a:custGeom>
                <a:avLst/>
                <a:gdLst>
                  <a:gd name="connsiteX0" fmla="*/ 790315 w 1580630"/>
                  <a:gd name="connsiteY0" fmla="*/ 0 h 1580630"/>
                  <a:gd name="connsiteX1" fmla="*/ 1580630 w 1580630"/>
                  <a:gd name="connsiteY1" fmla="*/ 790315 h 1580630"/>
                  <a:gd name="connsiteX2" fmla="*/ 790315 w 1580630"/>
                  <a:gd name="connsiteY2" fmla="*/ 1580630 h 1580630"/>
                  <a:gd name="connsiteX3" fmla="*/ 0 w 1580630"/>
                  <a:gd name="connsiteY3" fmla="*/ 790315 h 1580630"/>
                  <a:gd name="connsiteX4" fmla="*/ 790315 w 1580630"/>
                  <a:gd name="connsiteY4" fmla="*/ 0 h 1580630"/>
                  <a:gd name="OXMLTextRectL" fmla="val 0"/>
                  <a:gd name="OXMLTextRectT" fmla="val 0"/>
                  <a:gd name="OXMLTextRectR" fmla="val w"/>
                  <a:gd name="OXMLTextRectB" fmla="val h"/>
                  <a:gd name="COTextRectL" fmla="*/ OXMLTextRectL 1 w"/>
                  <a:gd name="COTextRectT" fmla="*/ OXMLTextRectT 1 h"/>
                  <a:gd name="COTextRectR" fmla="*/ OXMLTextRectR 1 w"/>
                  <a:gd name="COTextRectB" fmla="*/ OXMLTextRectB 1 h"/>
                  <a:gd name="ODFLeft" fmla="val 0"/>
                  <a:gd name="ODFTop" fmla="val 0"/>
                  <a:gd name="ODFRight" fmla="val 1580630"/>
                  <a:gd name="ODFBottom" fmla="val 1580630"/>
                  <a:gd name="ODFWidth" fmla="val 1580630"/>
                  <a:gd name="ODFHeight" fmla="val 1580630"/>
                </a:gdLst>
                <a:ahLst/>
                <a:cxnLst/>
                <a:rect l="OXMLTextRectL" t="OXMLTextRectT" r="OXMLTextRectR" b="OXMLTextRectB"/>
                <a:pathLst>
                  <a:path w="1580630" h="1580630">
                    <a:moveTo>
                      <a:pt x="790315" y="0"/>
                    </a:moveTo>
                    <a:cubicBezTo>
                      <a:pt x="1226794" y="0"/>
                      <a:pt x="1580630" y="353836"/>
                      <a:pt x="1580630" y="790315"/>
                    </a:cubicBezTo>
                    <a:cubicBezTo>
                      <a:pt x="1580630" y="1226794"/>
                      <a:pt x="1226794" y="1580630"/>
                      <a:pt x="790315" y="1580630"/>
                    </a:cubicBezTo>
                    <a:cubicBezTo>
                      <a:pt x="353836" y="1580630"/>
                      <a:pt x="0" y="1226794"/>
                      <a:pt x="0" y="790315"/>
                    </a:cubicBezTo>
                    <a:cubicBezTo>
                      <a:pt x="0" y="353836"/>
                      <a:pt x="353836" y="0"/>
                      <a:pt x="790315" y="0"/>
                    </a:cubicBezTo>
                    <a:close/>
                  </a:path>
                </a:pathLst>
              </a:custGeom>
            </p:spPr>
          </p:pic>
          <p:pic>
            <p:nvPicPr>
              <p:cNvPr id="362" name="Picture 362"/>
              <p:cNvPicPr/>
              <p:nvPr/>
            </p:nvPicPr>
            <p:blipFill>
              <a:blip r:embed="rId10"/>
              <a:srcRect l="14640" r="12076" b="47068"/>
              <a:stretch/>
            </p:blipFill>
            <p:spPr>
              <a:xfrm>
                <a:off x="136013" y="0"/>
                <a:ext cx="1580630" cy="1141660"/>
              </a:xfrm>
              <a:prstGeom prst="rect">
                <a:avLst/>
              </a:prstGeom>
            </p:spPr>
          </p:pic>
        </p:grpSp>
      </p:grpSp>
      <p:grpSp>
        <p:nvGrpSpPr>
          <p:cNvPr id="363" name="Shape 363"/>
          <p:cNvGrpSpPr/>
          <p:nvPr/>
        </p:nvGrpSpPr>
        <p:grpSpPr>
          <a:xfrm>
            <a:off x="4804324" y="1197343"/>
            <a:ext cx="2269434" cy="2436646"/>
            <a:chOff x="0" y="0"/>
            <a:chExt cx="2269434" cy="2436646"/>
          </a:xfrm>
        </p:grpSpPr>
        <p:grpSp>
          <p:nvGrpSpPr>
            <p:cNvPr id="364" name="Shape 364"/>
            <p:cNvGrpSpPr/>
            <p:nvPr/>
          </p:nvGrpSpPr>
          <p:grpSpPr>
            <a:xfrm>
              <a:off x="0" y="1780217"/>
              <a:ext cx="2269434" cy="656428"/>
              <a:chOff x="0" y="0"/>
              <a:chExt cx="2269434" cy="656428"/>
            </a:xfrm>
          </p:grpSpPr>
          <p:sp>
            <p:nvSpPr>
              <p:cNvPr id="365" name="Shape 365"/>
              <p:cNvSpPr txBox="1"/>
              <p:nvPr/>
            </p:nvSpPr>
            <p:spPr>
              <a:xfrm>
                <a:off x="0" y="0"/>
                <a:ext cx="2269434" cy="30777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ctr"/>
                <a:r>
                  <a:rPr sz="1400" b="1">
                    <a:solidFill>
                      <a:schemeClr val="tx1"/>
                    </a:solidFill>
                    <a:latin typeface="Montserrat SemiBold"/>
                    <a:ea typeface="Montserrat SemiBold"/>
                    <a:cs typeface="Montserrat SemiBold"/>
                  </a:rPr>
                  <a:t>Маргарита Симоньян </a:t>
                </a:r>
                <a:endPara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66" name="Shape 366"/>
              <p:cNvSpPr txBox="1"/>
              <p:nvPr/>
            </p:nvSpPr>
            <p:spPr>
              <a:xfrm>
                <a:off x="363651" y="225541"/>
                <a:ext cx="1542131" cy="43088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indent="0" algn="ctr"/>
                <a:r>
                  <a:rPr sz="1100">
                    <a:solidFill>
                      <a:schemeClr val="tx1"/>
                    </a:solidFill>
                    <a:latin typeface="Montserrat"/>
                    <a:ea typeface="Montserrat"/>
                    <a:cs typeface="Montserrat"/>
                  </a:rPr>
                  <a:t>главный редактор телеканала RT</a:t>
                </a:r>
                <a:endPara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67" name="Shape 367"/>
            <p:cNvGrpSpPr/>
            <p:nvPr/>
          </p:nvGrpSpPr>
          <p:grpSpPr>
            <a:xfrm>
              <a:off x="363255" y="0"/>
              <a:ext cx="1583165" cy="1774995"/>
              <a:chOff x="0" y="0"/>
              <a:chExt cx="1583165" cy="1774995"/>
            </a:xfrm>
          </p:grpSpPr>
          <p:sp>
            <p:nvSpPr>
              <p:cNvPr id="368" name="Shape 368"/>
              <p:cNvSpPr/>
              <p:nvPr/>
            </p:nvSpPr>
            <p:spPr>
              <a:xfrm>
                <a:off x="0" y="187428"/>
                <a:ext cx="1580628" cy="1580629"/>
              </a:xfrm>
              <a:prstGeom prst="ellipse">
                <a:avLst/>
              </a:prstGeom>
              <a:solidFill>
                <a:srgbClr val="507EFF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marL="0" indent="0" algn="ctr"/>
                <a:endParaRPr sz="18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69" name="Shape 369"/>
              <p:cNvGrpSpPr/>
              <p:nvPr/>
            </p:nvGrpSpPr>
            <p:grpSpPr>
              <a:xfrm>
                <a:off x="2535" y="0"/>
                <a:ext cx="1580630" cy="1774995"/>
                <a:chOff x="0" y="0"/>
                <a:chExt cx="1580630" cy="1774995"/>
              </a:xfrm>
            </p:grpSpPr>
            <p:pic>
              <p:nvPicPr>
                <p:cNvPr id="371" name="Picture 371"/>
                <p:cNvPicPr/>
                <p:nvPr/>
              </p:nvPicPr>
              <p:blipFill>
                <a:blip r:embed="rId11"/>
                <a:srcRect l="23618" t="7127" r="19020" b="35510"/>
                <a:stretch/>
              </p:blipFill>
              <p:spPr>
                <a:xfrm>
                  <a:off x="0" y="194366"/>
                  <a:ext cx="1580630" cy="1580629"/>
                </a:xfrm>
                <a:custGeom>
                  <a:avLst/>
                  <a:gdLst>
                    <a:gd name="connsiteX0" fmla="*/ 790315 w 1580630"/>
                    <a:gd name="connsiteY0" fmla="*/ 0 h 1580630"/>
                    <a:gd name="connsiteX1" fmla="*/ 1580630 w 1580630"/>
                    <a:gd name="connsiteY1" fmla="*/ 790315 h 1580630"/>
                    <a:gd name="connsiteX2" fmla="*/ 790315 w 1580630"/>
                    <a:gd name="connsiteY2" fmla="*/ 1580630 h 1580630"/>
                    <a:gd name="connsiteX3" fmla="*/ 0 w 1580630"/>
                    <a:gd name="connsiteY3" fmla="*/ 790315 h 1580630"/>
                    <a:gd name="connsiteX4" fmla="*/ 790315 w 1580630"/>
                    <a:gd name="connsiteY4" fmla="*/ 0 h 1580630"/>
                    <a:gd name="OXMLTextRectL" fmla="val 0"/>
                    <a:gd name="OXMLTextRectT" fmla="val 0"/>
                    <a:gd name="OXMLTextRectR" fmla="val w"/>
                    <a:gd name="OXMLTextRectB" fmla="val h"/>
                    <a:gd name="COTextRectL" fmla="*/ OXMLTextRectL 1 w"/>
                    <a:gd name="COTextRectT" fmla="*/ OXMLTextRectT 1 h"/>
                    <a:gd name="COTextRectR" fmla="*/ OXMLTextRectR 1 w"/>
                    <a:gd name="COTextRectB" fmla="*/ OXMLTextRectB 1 h"/>
                    <a:gd name="ODFLeft" fmla="val 0"/>
                    <a:gd name="ODFTop" fmla="val 0"/>
                    <a:gd name="ODFRight" fmla="val 1580630"/>
                    <a:gd name="ODFBottom" fmla="val 1580630"/>
                    <a:gd name="ODFWidth" fmla="val 1580630"/>
                    <a:gd name="ODFHeight" fmla="val 1580630"/>
                  </a:gdLst>
                  <a:ahLst/>
                  <a:cxnLst/>
                  <a:rect l="OXMLTextRectL" t="OXMLTextRectT" r="OXMLTextRectR" b="OXMLTextRectB"/>
                  <a:pathLst>
                    <a:path w="1580630" h="1580630">
                      <a:moveTo>
                        <a:pt x="790315" y="0"/>
                      </a:moveTo>
                      <a:cubicBezTo>
                        <a:pt x="1226794" y="0"/>
                        <a:pt x="1580630" y="353836"/>
                        <a:pt x="1580630" y="790315"/>
                      </a:cubicBezTo>
                      <a:cubicBezTo>
                        <a:pt x="1580630" y="1226794"/>
                        <a:pt x="1226794" y="1580630"/>
                        <a:pt x="790315" y="1580630"/>
                      </a:cubicBezTo>
                      <a:cubicBezTo>
                        <a:pt x="353836" y="1580630"/>
                        <a:pt x="0" y="1226794"/>
                        <a:pt x="0" y="790315"/>
                      </a:cubicBezTo>
                      <a:cubicBezTo>
                        <a:pt x="0" y="353836"/>
                        <a:pt x="353836" y="0"/>
                        <a:pt x="790315" y="0"/>
                      </a:cubicBezTo>
                      <a:close/>
                    </a:path>
                  </a:pathLst>
                </a:custGeom>
              </p:spPr>
            </p:pic>
            <p:pic>
              <p:nvPicPr>
                <p:cNvPr id="373" name="Picture 373"/>
                <p:cNvPicPr/>
                <p:nvPr/>
              </p:nvPicPr>
              <p:blipFill>
                <a:blip r:embed="rId11"/>
                <a:srcRect l="27068" r="20362" b="60611"/>
                <a:stretch/>
              </p:blipFill>
              <p:spPr>
                <a:xfrm>
                  <a:off x="100696" y="0"/>
                  <a:ext cx="1444774" cy="1082520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374" name="Shape 374"/>
          <p:cNvGrpSpPr/>
          <p:nvPr/>
        </p:nvGrpSpPr>
        <p:grpSpPr>
          <a:xfrm>
            <a:off x="7642875" y="1212936"/>
            <a:ext cx="1580629" cy="1734598"/>
            <a:chOff x="0" y="0"/>
            <a:chExt cx="1580629" cy="1734598"/>
          </a:xfrm>
        </p:grpSpPr>
        <p:sp>
          <p:nvSpPr>
            <p:cNvPr id="375" name="Shape 375"/>
            <p:cNvSpPr/>
            <p:nvPr/>
          </p:nvSpPr>
          <p:spPr>
            <a:xfrm>
              <a:off x="1" y="151196"/>
              <a:ext cx="1580629" cy="1580629"/>
            </a:xfrm>
            <a:prstGeom prst="ellipse">
              <a:avLst/>
            </a:prstGeom>
            <a:solidFill>
              <a:srgbClr val="507EFF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77" name="Picture 377"/>
            <p:cNvPicPr/>
            <p:nvPr/>
          </p:nvPicPr>
          <p:blipFill>
            <a:blip r:embed="rId12"/>
            <a:srcRect l="11921" t="9431" r="23127" b="782"/>
            <a:stretch/>
          </p:blipFill>
          <p:spPr>
            <a:xfrm>
              <a:off x="0" y="153968"/>
              <a:ext cx="1580629" cy="1580630"/>
            </a:xfrm>
            <a:custGeom>
              <a:avLst/>
              <a:gdLst>
                <a:gd name="connsiteX0" fmla="*/ 790315 w 1580630"/>
                <a:gd name="connsiteY0" fmla="*/ 0 h 1580630"/>
                <a:gd name="connsiteX1" fmla="*/ 1580630 w 1580630"/>
                <a:gd name="connsiteY1" fmla="*/ 790315 h 1580630"/>
                <a:gd name="connsiteX2" fmla="*/ 790315 w 1580630"/>
                <a:gd name="connsiteY2" fmla="*/ 1580630 h 1580630"/>
                <a:gd name="connsiteX3" fmla="*/ 0 w 1580630"/>
                <a:gd name="connsiteY3" fmla="*/ 790315 h 1580630"/>
                <a:gd name="connsiteX4" fmla="*/ 790315 w 1580630"/>
                <a:gd name="connsiteY4" fmla="*/ 0 h 1580630"/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580630"/>
                <a:gd name="ODFBottom" fmla="val 1580630"/>
                <a:gd name="ODFWidth" fmla="val 1580630"/>
                <a:gd name="ODFHeight" fmla="val 1580630"/>
              </a:gdLst>
              <a:ahLst/>
              <a:cxnLst/>
              <a:rect l="OXMLTextRectL" t="OXMLTextRectT" r="OXMLTextRectR" b="OXMLTextRectB"/>
              <a:pathLst>
                <a:path w="1580630" h="1580630">
                  <a:moveTo>
                    <a:pt x="790315" y="0"/>
                  </a:moveTo>
                  <a:cubicBezTo>
                    <a:pt x="1226794" y="0"/>
                    <a:pt x="1580630" y="353836"/>
                    <a:pt x="1580630" y="790315"/>
                  </a:cubicBezTo>
                  <a:cubicBezTo>
                    <a:pt x="1580630" y="1226794"/>
                    <a:pt x="1226794" y="1580630"/>
                    <a:pt x="790315" y="1580630"/>
                  </a:cubicBezTo>
                  <a:cubicBezTo>
                    <a:pt x="353836" y="1580630"/>
                    <a:pt x="0" y="1226794"/>
                    <a:pt x="0" y="790315"/>
                  </a:cubicBezTo>
                  <a:cubicBezTo>
                    <a:pt x="0" y="353836"/>
                    <a:pt x="353836" y="0"/>
                    <a:pt x="790315" y="0"/>
                  </a:cubicBezTo>
                  <a:close/>
                </a:path>
              </a:pathLst>
            </a:custGeom>
          </p:spPr>
        </p:pic>
        <p:pic>
          <p:nvPicPr>
            <p:cNvPr id="379" name="Picture 379"/>
            <p:cNvPicPr/>
            <p:nvPr/>
          </p:nvPicPr>
          <p:blipFill>
            <a:blip r:embed="rId12"/>
            <a:srcRect l="25770" r="36485" b="26509"/>
            <a:stretch/>
          </p:blipFill>
          <p:spPr>
            <a:xfrm>
              <a:off x="331046" y="0"/>
              <a:ext cx="918537" cy="1293748"/>
            </a:xfrm>
            <a:prstGeom prst="rect">
              <a:avLst/>
            </a:prstGeom>
          </p:spPr>
        </p:pic>
      </p:grpSp>
      <p:sp>
        <p:nvSpPr>
          <p:cNvPr id="380" name="Shape 380"/>
          <p:cNvSpPr txBox="1"/>
          <p:nvPr/>
        </p:nvSpPr>
        <p:spPr>
          <a:xfrm>
            <a:off x="7450423" y="2951478"/>
            <a:ext cx="2057810" cy="307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4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Роман Костомаров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1" name="Shape 381"/>
          <p:cNvSpPr txBox="1"/>
          <p:nvPr/>
        </p:nvSpPr>
        <p:spPr>
          <a:xfrm>
            <a:off x="7594799" y="3180968"/>
            <a:ext cx="1769057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1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Заслуженный мастер спорта России</a:t>
            </a:r>
          </a:p>
        </p:txBody>
      </p:sp>
      <p:grpSp>
        <p:nvGrpSpPr>
          <p:cNvPr id="382" name="Shape 382"/>
          <p:cNvGrpSpPr/>
          <p:nvPr/>
        </p:nvGrpSpPr>
        <p:grpSpPr>
          <a:xfrm>
            <a:off x="10053530" y="1073267"/>
            <a:ext cx="1582460" cy="1878211"/>
            <a:chOff x="0" y="0"/>
            <a:chExt cx="1582460" cy="1878211"/>
          </a:xfrm>
        </p:grpSpPr>
        <p:sp>
          <p:nvSpPr>
            <p:cNvPr id="383" name="Shape 383"/>
            <p:cNvSpPr/>
            <p:nvPr/>
          </p:nvSpPr>
          <p:spPr>
            <a:xfrm>
              <a:off x="0" y="293388"/>
              <a:ext cx="1580629" cy="1580629"/>
            </a:xfrm>
            <a:prstGeom prst="ellipse">
              <a:avLst/>
            </a:prstGeom>
            <a:solidFill>
              <a:srgbClr val="507EFF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marL="0" indent="0" algn="ctr"/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85" name="Picture 385"/>
            <p:cNvPicPr/>
            <p:nvPr/>
          </p:nvPicPr>
          <p:blipFill>
            <a:blip r:embed="rId13"/>
            <a:srcRect l="23518" t="11004" r="18433" b="30947"/>
            <a:stretch/>
          </p:blipFill>
          <p:spPr>
            <a:xfrm>
              <a:off x="1830" y="297581"/>
              <a:ext cx="1580629" cy="1580630"/>
            </a:xfrm>
            <a:custGeom>
              <a:avLst/>
              <a:gdLst>
                <a:gd name="connsiteX0" fmla="*/ 790315 w 1580630"/>
                <a:gd name="connsiteY0" fmla="*/ 0 h 1580630"/>
                <a:gd name="connsiteX1" fmla="*/ 1580630 w 1580630"/>
                <a:gd name="connsiteY1" fmla="*/ 790315 h 1580630"/>
                <a:gd name="connsiteX2" fmla="*/ 790315 w 1580630"/>
                <a:gd name="connsiteY2" fmla="*/ 1580630 h 1580630"/>
                <a:gd name="connsiteX3" fmla="*/ 0 w 1580630"/>
                <a:gd name="connsiteY3" fmla="*/ 790315 h 1580630"/>
                <a:gd name="connsiteX4" fmla="*/ 790315 w 1580630"/>
                <a:gd name="connsiteY4" fmla="*/ 0 h 1580630"/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1580630"/>
                <a:gd name="ODFBottom" fmla="val 1580630"/>
                <a:gd name="ODFWidth" fmla="val 1580630"/>
                <a:gd name="ODFHeight" fmla="val 1580630"/>
              </a:gdLst>
              <a:ahLst/>
              <a:cxnLst/>
              <a:rect l="OXMLTextRectL" t="OXMLTextRectT" r="OXMLTextRectR" b="OXMLTextRectB"/>
              <a:pathLst>
                <a:path w="1580630" h="1580630">
                  <a:moveTo>
                    <a:pt x="790315" y="0"/>
                  </a:moveTo>
                  <a:cubicBezTo>
                    <a:pt x="1226794" y="0"/>
                    <a:pt x="1580630" y="353836"/>
                    <a:pt x="1580630" y="790315"/>
                  </a:cubicBezTo>
                  <a:cubicBezTo>
                    <a:pt x="1580630" y="1226794"/>
                    <a:pt x="1226794" y="1580630"/>
                    <a:pt x="790315" y="1580630"/>
                  </a:cubicBezTo>
                  <a:cubicBezTo>
                    <a:pt x="353836" y="1580630"/>
                    <a:pt x="0" y="1226794"/>
                    <a:pt x="0" y="790315"/>
                  </a:cubicBezTo>
                  <a:cubicBezTo>
                    <a:pt x="0" y="353836"/>
                    <a:pt x="353836" y="0"/>
                    <a:pt x="790315" y="0"/>
                  </a:cubicBezTo>
                  <a:close/>
                </a:path>
              </a:pathLst>
            </a:custGeom>
          </p:spPr>
        </p:pic>
        <p:pic>
          <p:nvPicPr>
            <p:cNvPr id="387" name="Picture 387"/>
            <p:cNvPicPr/>
            <p:nvPr/>
          </p:nvPicPr>
          <p:blipFill>
            <a:blip r:embed="rId13"/>
            <a:srcRect l="26683" r="23910" b="52487"/>
            <a:stretch/>
          </p:blipFill>
          <p:spPr>
            <a:xfrm>
              <a:off x="101389" y="0"/>
              <a:ext cx="1345328" cy="1293748"/>
            </a:xfrm>
            <a:prstGeom prst="rect">
              <a:avLst/>
            </a:prstGeom>
          </p:spPr>
        </p:pic>
      </p:grpSp>
      <p:sp>
        <p:nvSpPr>
          <p:cNvPr id="388" name="Shape 388"/>
          <p:cNvSpPr txBox="1"/>
          <p:nvPr/>
        </p:nvSpPr>
        <p:spPr>
          <a:xfrm>
            <a:off x="9837800" y="2953503"/>
            <a:ext cx="1935822" cy="307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4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Петр Положевец</a:t>
            </a:r>
          </a:p>
        </p:txBody>
      </p:sp>
      <p:sp>
        <p:nvSpPr>
          <p:cNvPr id="389" name="Shape 389"/>
          <p:cNvSpPr txBox="1"/>
          <p:nvPr/>
        </p:nvSpPr>
        <p:spPr>
          <a:xfrm>
            <a:off x="9837800" y="3185784"/>
            <a:ext cx="1935822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1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журналист, </a:t>
            </a:r>
            <a:br>
              <a:rPr sz="11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</a:br>
            <a:r>
              <a:rPr sz="11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общественный деятель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Group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Picture 392"/>
          <p:cNvPicPr/>
          <p:nvPr/>
        </p:nvPicPr>
        <p:blipFill>
          <a:blip r:embed="rId3"/>
          <a:stretch/>
        </p:blipFill>
        <p:spPr>
          <a:xfrm>
            <a:off x="9910994" y="-13655"/>
            <a:ext cx="1724997" cy="1293748"/>
          </a:xfrm>
          <a:prstGeom prst="rect">
            <a:avLst/>
          </a:prstGeom>
        </p:spPr>
      </p:pic>
      <p:sp>
        <p:nvSpPr>
          <p:cNvPr id="393" name="Shape 393"/>
          <p:cNvSpPr txBox="1"/>
          <p:nvPr/>
        </p:nvSpPr>
        <p:spPr>
          <a:xfrm>
            <a:off x="362199" y="903885"/>
            <a:ext cx="8560737" cy="5078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lnSpc>
                <a:spcPct val="90000"/>
              </a:lnSpc>
            </a:pPr>
            <a:r>
              <a:rPr sz="3000" b="1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ОРГАНИЗАЦИОННЫЕ ПРЕДЛОЖЕНИЯ</a:t>
            </a:r>
            <a:endParaRPr sz="3000" b="1">
              <a:solidFill>
                <a:srgbClr val="FFA1A0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94" name="Shape 394"/>
          <p:cNvSpPr/>
          <p:nvPr/>
        </p:nvSpPr>
        <p:spPr>
          <a:xfrm>
            <a:off x="526223" y="1541634"/>
            <a:ext cx="5489961" cy="1235077"/>
          </a:xfrm>
          <a:prstGeom prst="roundRect">
            <a:avLst>
              <a:gd name="adj" fmla="val 8847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400">
              <a:solidFill>
                <a:srgbClr val="1DA982"/>
              </a:solidFill>
              <a:latin typeface="Manrope Medium"/>
              <a:ea typeface="Manrope Medium"/>
              <a:cs typeface="Manrope Medium"/>
            </a:endParaRPr>
          </a:p>
        </p:txBody>
      </p:sp>
      <p:sp>
        <p:nvSpPr>
          <p:cNvPr id="395" name="Shape 395"/>
          <p:cNvSpPr txBox="1"/>
          <p:nvPr/>
        </p:nvSpPr>
        <p:spPr>
          <a:xfrm>
            <a:off x="683920" y="1678422"/>
            <a:ext cx="467993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rgbClr val="FF9797"/>
                </a:solidFill>
                <a:latin typeface="Montserrat SemiBold"/>
                <a:ea typeface="Montserrat SemiBold"/>
                <a:cs typeface="Montserrat SemiBold"/>
              </a:rPr>
              <a:t>Координатор конкурса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6" name="Shape 396"/>
          <p:cNvSpPr txBox="1"/>
          <p:nvPr/>
        </p:nvSpPr>
        <p:spPr>
          <a:xfrm>
            <a:off x="683920" y="2081248"/>
            <a:ext cx="435085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40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Минтруд России – общая координация конкурса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7" name="Shape 397"/>
          <p:cNvSpPr txBox="1"/>
          <p:nvPr/>
        </p:nvSpPr>
        <p:spPr>
          <a:xfrm>
            <a:off x="377545" y="3020354"/>
            <a:ext cx="602938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Решения по итогам Оргкомитета: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8" name="Shape 398"/>
          <p:cNvSpPr/>
          <p:nvPr/>
        </p:nvSpPr>
        <p:spPr>
          <a:xfrm>
            <a:off x="6323874" y="5123491"/>
            <a:ext cx="394505" cy="394506"/>
          </a:xfrm>
          <a:prstGeom prst="ellipse">
            <a:avLst/>
          </a:prstGeom>
          <a:solidFill>
            <a:srgbClr val="FF979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u="none" strike="noStrike" cap="none" spc="0" baseline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</a:rPr>
              <a:t>4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9" name="Shape 399"/>
          <p:cNvSpPr txBox="1"/>
          <p:nvPr/>
        </p:nvSpPr>
        <p:spPr>
          <a:xfrm>
            <a:off x="377545" y="3238776"/>
            <a:ext cx="5131715" cy="9246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-180975" algn="l">
              <a:spcAft>
                <a:spcPts val="600"/>
              </a:spcAft>
              <a:buFont typeface="Arial"/>
              <a:buChar char="•"/>
            </a:pPr>
            <a:endParaRPr sz="1600">
              <a:latin typeface="Montserrat"/>
              <a:ea typeface="Montserrat"/>
              <a:cs typeface="Montserrat"/>
            </a:endParaRPr>
          </a:p>
          <a:p>
            <a:pPr marL="0" indent="0" algn="l">
              <a:lnSpc>
                <a:spcPct val="107000"/>
              </a:lnSpc>
              <a:spcAft>
                <a:spcPts val="800"/>
              </a:spcAft>
            </a:pPr>
            <a:r>
              <a:rPr sz="1600">
                <a:latin typeface="Times New Roman"/>
                <a:ea typeface="Times New Roman"/>
                <a:cs typeface="Times New Roman"/>
              </a:rPr>
              <a:t>Одобрить и утвердить состав жюри Всероссийского конкурса-премии «Безграничные возможности».</a:t>
            </a:r>
          </a:p>
        </p:txBody>
      </p:sp>
      <p:sp>
        <p:nvSpPr>
          <p:cNvPr id="400" name="Shape 400"/>
          <p:cNvSpPr txBox="1"/>
          <p:nvPr/>
        </p:nvSpPr>
        <p:spPr>
          <a:xfrm>
            <a:off x="6862881" y="4980375"/>
            <a:ext cx="3231713" cy="2862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lnSpc>
                <a:spcPct val="90000"/>
              </a:lnSpc>
            </a:pPr>
            <a:r>
              <a:rPr sz="1400" b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</a:rPr>
              <a:t>Регионам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401" name="Shape 401"/>
          <p:cNvGrpSpPr/>
          <p:nvPr/>
        </p:nvGrpSpPr>
        <p:grpSpPr>
          <a:xfrm>
            <a:off x="6323874" y="1516879"/>
            <a:ext cx="5937296" cy="1002833"/>
            <a:chOff x="0" y="0"/>
            <a:chExt cx="5937296" cy="1002833"/>
          </a:xfrm>
        </p:grpSpPr>
        <p:sp>
          <p:nvSpPr>
            <p:cNvPr id="402" name="Shape 402"/>
            <p:cNvSpPr/>
            <p:nvPr/>
          </p:nvSpPr>
          <p:spPr>
            <a:xfrm>
              <a:off x="0" y="107396"/>
              <a:ext cx="394506" cy="394506"/>
            </a:xfrm>
            <a:prstGeom prst="ellipse">
              <a:avLst/>
            </a:prstGeom>
            <a:solidFill>
              <a:srgbClr val="FF9797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marL="0" marR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 b="1" u="none" strike="noStrike" cap="none" spc="0" baseline="0">
                  <a:solidFill>
                    <a:srgbClr val="FFFFFF"/>
                  </a:solidFill>
                  <a:latin typeface="Montserrat SemiBold"/>
                  <a:ea typeface="Montserrat SemiBold"/>
                  <a:cs typeface="Montserrat SemiBold"/>
                </a:rPr>
                <a:t>1</a:t>
              </a:r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3" name="Shape 403"/>
            <p:cNvSpPr txBox="1"/>
            <p:nvPr/>
          </p:nvSpPr>
          <p:spPr>
            <a:xfrm>
              <a:off x="475365" y="264168"/>
              <a:ext cx="5461930" cy="73866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>
                <a:spcAft>
                  <a:spcPts val="600"/>
                </a:spcAft>
              </a:pPr>
              <a:r>
                <a:rPr sz="1400">
                  <a:solidFill>
                    <a:schemeClr val="tx1"/>
                  </a:solidFill>
                  <a:latin typeface="Times New Roman"/>
                  <a:ea typeface="Times New Roman"/>
                  <a:cs typeface="Times New Roman"/>
                </a:rPr>
                <a:t>Совместно с Росмолодежью и платформой ДОБРО.РФ: до этапа оценки заявок провести всероссийское селекторное совещание с регионами и региональными экспертными командами. </a:t>
              </a:r>
              <a:endParaRPr sz="1100">
                <a:solidFill>
                  <a:schemeClr val="tx1"/>
                </a:solidFill>
                <a:latin typeface="Montserrat"/>
                <a:ea typeface="Montserrat"/>
                <a:cs typeface="Montserrat"/>
              </a:endParaRPr>
            </a:p>
          </p:txBody>
        </p:sp>
        <p:sp>
          <p:nvSpPr>
            <p:cNvPr id="404" name="Shape 404"/>
            <p:cNvSpPr txBox="1"/>
            <p:nvPr/>
          </p:nvSpPr>
          <p:spPr>
            <a:xfrm>
              <a:off x="539007" y="0"/>
              <a:ext cx="4722198" cy="2862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>
                <a:lnSpc>
                  <a:spcPct val="90000"/>
                </a:lnSpc>
              </a:pPr>
              <a:r>
                <a:rPr sz="1400" b="1">
                  <a:solidFill>
                    <a:schemeClr val="tx1"/>
                  </a:solidFill>
                  <a:latin typeface="Montserrat SemiBold"/>
                  <a:ea typeface="Montserrat SemiBold"/>
                  <a:cs typeface="Montserrat SemiBold"/>
                </a:rPr>
                <a:t>Минтруду России и Правительству Москвы</a:t>
              </a:r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05" name="Shape 405"/>
          <p:cNvGrpSpPr/>
          <p:nvPr/>
        </p:nvGrpSpPr>
        <p:grpSpPr>
          <a:xfrm>
            <a:off x="6323874" y="2604468"/>
            <a:ext cx="5723133" cy="1224030"/>
            <a:chOff x="0" y="0"/>
            <a:chExt cx="5723133" cy="1224030"/>
          </a:xfrm>
        </p:grpSpPr>
        <p:sp>
          <p:nvSpPr>
            <p:cNvPr id="406" name="Shape 406"/>
            <p:cNvSpPr/>
            <p:nvPr/>
          </p:nvSpPr>
          <p:spPr>
            <a:xfrm>
              <a:off x="0" y="139516"/>
              <a:ext cx="394506" cy="394506"/>
            </a:xfrm>
            <a:prstGeom prst="ellipse">
              <a:avLst/>
            </a:prstGeom>
            <a:solidFill>
              <a:srgbClr val="FF9797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marL="0" marR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 b="1" u="none" strike="noStrike" cap="none" spc="0" baseline="0">
                  <a:solidFill>
                    <a:srgbClr val="FFFFFF"/>
                  </a:solidFill>
                  <a:latin typeface="Montserrat SemiBold"/>
                  <a:ea typeface="Montserrat SemiBold"/>
                  <a:cs typeface="Montserrat SemiBold"/>
                </a:rPr>
                <a:t>2</a:t>
              </a:r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7" name="Shape 407"/>
            <p:cNvSpPr txBox="1"/>
            <p:nvPr/>
          </p:nvSpPr>
          <p:spPr>
            <a:xfrm>
              <a:off x="499224" y="269923"/>
              <a:ext cx="5223907" cy="95410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sz="1400">
                  <a:solidFill>
                    <a:schemeClr val="tx1"/>
                  </a:solidFill>
                  <a:latin typeface="Times New Roman"/>
                  <a:ea typeface="Times New Roman"/>
                  <a:cs typeface="Times New Roman"/>
                </a:rPr>
                <a:t>Обеспечить создание не менее одного позитивного информационного повода, посвященного Конкурсу, в течение всего срока проведения мероприятия, определив ответственных лиц</a:t>
              </a:r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8" name="Shape 408"/>
            <p:cNvSpPr txBox="1"/>
            <p:nvPr/>
          </p:nvSpPr>
          <p:spPr>
            <a:xfrm>
              <a:off x="539006" y="0"/>
              <a:ext cx="4340058" cy="2862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>
                <a:lnSpc>
                  <a:spcPct val="90000"/>
                </a:lnSpc>
              </a:pPr>
              <a:r>
                <a:rPr sz="1400" b="1">
                  <a:solidFill>
                    <a:schemeClr val="tx1"/>
                  </a:solidFill>
                  <a:latin typeface="Montserrat SemiBold"/>
                  <a:ea typeface="Montserrat SemiBold"/>
                  <a:cs typeface="Montserrat SemiBold"/>
                </a:rPr>
                <a:t>Федеральным министерствам </a:t>
              </a:r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09" name="Shape 409"/>
          <p:cNvGrpSpPr/>
          <p:nvPr/>
        </p:nvGrpSpPr>
        <p:grpSpPr>
          <a:xfrm>
            <a:off x="6323874" y="3820431"/>
            <a:ext cx="5937296" cy="2023533"/>
            <a:chOff x="0" y="0"/>
            <a:chExt cx="5937296" cy="2023533"/>
          </a:xfrm>
        </p:grpSpPr>
        <p:sp>
          <p:nvSpPr>
            <p:cNvPr id="410" name="Shape 410"/>
            <p:cNvSpPr/>
            <p:nvPr/>
          </p:nvSpPr>
          <p:spPr>
            <a:xfrm>
              <a:off x="0" y="143115"/>
              <a:ext cx="394505" cy="394506"/>
            </a:xfrm>
            <a:prstGeom prst="ellipse">
              <a:avLst/>
            </a:prstGeom>
            <a:solidFill>
              <a:srgbClr val="FF9797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marL="0" marR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 b="1" u="none" strike="noStrike" cap="none" spc="0" baseline="0">
                  <a:solidFill>
                    <a:srgbClr val="FFFFFF"/>
                  </a:solidFill>
                  <a:latin typeface="Montserrat SemiBold"/>
                  <a:ea typeface="Montserrat SemiBold"/>
                  <a:cs typeface="Montserrat SemiBold"/>
                </a:rPr>
                <a:t>3</a:t>
              </a:r>
              <a:endParaRPr sz="18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1" name="Shape 411"/>
            <p:cNvSpPr txBox="1"/>
            <p:nvPr/>
          </p:nvSpPr>
          <p:spPr>
            <a:xfrm>
              <a:off x="509950" y="286231"/>
              <a:ext cx="5392760" cy="73866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sz="1400">
                  <a:solidFill>
                    <a:schemeClr val="tx1"/>
                  </a:solidFill>
                  <a:latin typeface="Times New Roman"/>
                  <a:ea typeface="Times New Roman"/>
                  <a:cs typeface="Times New Roman"/>
                </a:rPr>
                <a:t>Утвердить культурную программу для финалистов, закрепив ответственных лиц за ее организацию и проведение с учетом условий доступности</a:t>
              </a:r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2" name="Shape 412"/>
            <p:cNvSpPr txBox="1"/>
            <p:nvPr/>
          </p:nvSpPr>
          <p:spPr>
            <a:xfrm>
              <a:off x="539007" y="0"/>
              <a:ext cx="2577199" cy="2862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>
                <a:lnSpc>
                  <a:spcPct val="90000"/>
                </a:lnSpc>
              </a:pPr>
              <a:r>
                <a:rPr sz="1400" b="1">
                  <a:solidFill>
                    <a:schemeClr val="tx1"/>
                  </a:solidFill>
                  <a:latin typeface="Montserrat SemiBold"/>
                  <a:ea typeface="Montserrat SemiBold"/>
                  <a:cs typeface="Montserrat SemiBold"/>
                </a:rPr>
                <a:t>Минкультуры</a:t>
              </a:r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3" name="Shape 413"/>
            <p:cNvSpPr txBox="1"/>
            <p:nvPr/>
          </p:nvSpPr>
          <p:spPr>
            <a:xfrm>
              <a:off x="544536" y="1500312"/>
              <a:ext cx="5392760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indent="0" algn="l"/>
              <a:r>
                <a:rPr sz="1400">
                  <a:solidFill>
                    <a:schemeClr val="tx1"/>
                  </a:solidFill>
                  <a:latin typeface="Times New Roman"/>
                  <a:ea typeface="Times New Roman"/>
                  <a:cs typeface="Times New Roman"/>
                </a:rPr>
                <a:t>Обеспечить поддержку и направление победителей федерального этапа в Москву на церемонию награждения в апреле 2027 года</a:t>
              </a:r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14" name="Shape 414"/>
          <p:cNvSpPr txBox="1"/>
          <p:nvPr/>
        </p:nvSpPr>
        <p:spPr>
          <a:xfrm>
            <a:off x="362199" y="4400550"/>
            <a:ext cx="5614125" cy="6015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</a:pPr>
            <a:r>
              <a:rPr sz="16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Определить ответственные координирующие организации по номинациям конкурса.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0</TotalTime>
  <Application>Microsoft Office PowerPoint</Application>
  <DocSecurity>0</DocSecurity>
  <PresentationFormat>Widescreen</PresentationFormat>
  <Slides>12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Kirill Ly</cp:lastModifiedBy>
  <cp:revision>1</cp:revision>
  <dcterms:created xsi:type="dcterms:W3CDTF">2026-08-26T17:41:27Z</dcterms:created>
  <dcterms:modified xsi:type="dcterms:W3CDTF">2026-09-30T08:56:16Z</dcterms:modified>
</cp:coreProperties>
</file>